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3" r:id="rId8"/>
    <p:sldId id="264" r:id="rId9"/>
    <p:sldId id="266" r:id="rId10"/>
    <p:sldId id="260" r:id="rId11"/>
    <p:sldId id="267" r:id="rId12"/>
    <p:sldId id="268" r:id="rId13"/>
    <p:sldId id="269" r:id="rId14"/>
    <p:sldId id="272" r:id="rId15"/>
    <p:sldId id="271" r:id="rId16"/>
    <p:sldId id="270" r:id="rId17"/>
    <p:sldId id="273" r:id="rId18"/>
    <p:sldId id="274" r:id="rId19"/>
    <p:sldId id="275" r:id="rId20"/>
    <p:sldId id="279" r:id="rId21"/>
    <p:sldId id="278" r:id="rId22"/>
    <p:sldId id="277" r:id="rId23"/>
    <p:sldId id="2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4/3/2020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90651"/>
            <a:ext cx="10755086" cy="1751774"/>
          </a:xfrm>
        </p:spPr>
        <p:style>
          <a:lnRef idx="2">
            <a:schemeClr val="accent3"/>
          </a:lnRef>
          <a:fillRef idx="1">
            <a:schemeClr val="lt1"/>
          </a:fillRef>
          <a:effectRef idx="0">
            <a:schemeClr val="accent3"/>
          </a:effectRef>
          <a:fontRef idx="minor">
            <a:schemeClr val="dk1"/>
          </a:fontRef>
        </p:style>
        <p:txBody>
          <a:bodyPr/>
          <a:lstStyle/>
          <a:p>
            <a:pPr algn="ctr"/>
            <a:r>
              <a:rPr lang="en-US" b="1" dirty="0" smtClean="0">
                <a:solidFill>
                  <a:schemeClr val="tx2">
                    <a:lumMod val="60000"/>
                    <a:lumOff val="40000"/>
                  </a:schemeClr>
                </a:solidFill>
                <a:effectLst>
                  <a:glow rad="228600">
                    <a:schemeClr val="accent1">
                      <a:satMod val="175000"/>
                      <a:alpha val="40000"/>
                    </a:schemeClr>
                  </a:glow>
                </a:effectLst>
                <a:latin typeface="Times New Roman" panose="02020603050405020304" pitchFamily="18" charset="0"/>
                <a:cs typeface="Times New Roman" panose="02020603050405020304" pitchFamily="18" charset="0"/>
              </a:rPr>
              <a:t>QUYỀN TỰ DO KINH DOANH VÀ NGHĨA VỤ ĐÓNG THUẾ</a:t>
            </a:r>
            <a:endParaRPr lang="vi-VN" b="1" dirty="0">
              <a:solidFill>
                <a:schemeClr val="tx2">
                  <a:lumMod val="60000"/>
                  <a:lumOff val="40000"/>
                </a:schemeClr>
              </a:solidFill>
              <a:effectLst>
                <a:glow rad="228600">
                  <a:schemeClr val="accent1">
                    <a:satMod val="175000"/>
                    <a:alpha val="40000"/>
                  </a:schemeClr>
                </a:glo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vi-VN"/>
          </a:p>
        </p:txBody>
      </p:sp>
      <p:sp>
        <p:nvSpPr>
          <p:cNvPr id="4" name="TextBox 3"/>
          <p:cNvSpPr txBox="1"/>
          <p:nvPr/>
        </p:nvSpPr>
        <p:spPr>
          <a:xfrm>
            <a:off x="2664822" y="1193074"/>
            <a:ext cx="5756366" cy="1723549"/>
          </a:xfrm>
          <a:prstGeom prst="rect">
            <a:avLst/>
          </a:prstGeom>
          <a:noFill/>
        </p:spPr>
        <p:txBody>
          <a:bodyPr wrap="square" rtlCol="0">
            <a:spAutoFit/>
          </a:bodyPr>
          <a:lstStyle/>
          <a:p>
            <a:r>
              <a:rPr lang="en-US" sz="5300" b="1" i="1" dirty="0">
                <a:solidFill>
                  <a:schemeClr val="accent5">
                    <a:lumMod val="60000"/>
                    <a:lumOff val="40000"/>
                  </a:schemeClr>
                </a:solidFill>
                <a:effectLst>
                  <a:glow rad="228600">
                    <a:schemeClr val="accent1">
                      <a:satMod val="175000"/>
                      <a:alpha val="40000"/>
                    </a:schemeClr>
                  </a:glow>
                </a:effectLst>
                <a:latin typeface="Times New Roman" panose="02020603050405020304" pitchFamily="18" charset="0"/>
                <a:cs typeface="Times New Roman" panose="02020603050405020304" pitchFamily="18" charset="0"/>
              </a:rPr>
              <a:t>TIẾT 23. BÀI 13: </a:t>
            </a:r>
            <a:r>
              <a:rPr lang="en-US" sz="5300" b="1" i="1" dirty="0">
                <a:effectLst>
                  <a:glow rad="228600">
                    <a:schemeClr val="accent1">
                      <a:satMod val="175000"/>
                      <a:alpha val="40000"/>
                    </a:schemeClr>
                  </a:glow>
                </a:effectLst>
                <a:latin typeface="Times New Roman" panose="02020603050405020304" pitchFamily="18" charset="0"/>
                <a:cs typeface="Times New Roman" panose="02020603050405020304" pitchFamily="18" charset="0"/>
              </a:rPr>
              <a:t/>
            </a:r>
            <a:br>
              <a:rPr lang="en-US" sz="5300" b="1" i="1" dirty="0">
                <a:effectLst>
                  <a:glow rad="228600">
                    <a:schemeClr val="accent1">
                      <a:satMod val="175000"/>
                      <a:alpha val="40000"/>
                    </a:schemeClr>
                  </a:glow>
                </a:effectLst>
                <a:latin typeface="Times New Roman" panose="02020603050405020304" pitchFamily="18" charset="0"/>
                <a:cs typeface="Times New Roman" panose="02020603050405020304" pitchFamily="18" charset="0"/>
              </a:rPr>
            </a:br>
            <a:endParaRPr lang="vi-VN" sz="5300" i="1" dirty="0"/>
          </a:p>
        </p:txBody>
      </p:sp>
    </p:spTree>
    <p:extLst>
      <p:ext uri="{BB962C8B-B14F-4D97-AF65-F5344CB8AC3E}">
        <p14:creationId xmlns:p14="http://schemas.microsoft.com/office/powerpoint/2010/main" val="2993558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911" y="209006"/>
            <a:ext cx="8596668" cy="644434"/>
          </a:xfrm>
        </p:spPr>
        <p:txBody>
          <a:bodyPr>
            <a:normAutofit/>
          </a:bodyPr>
          <a:lstStyle/>
          <a:p>
            <a:r>
              <a:rPr lang="en-US" sz="3000" b="1" dirty="0" smtClean="0">
                <a:latin typeface="Times New Roman" panose="02020603050405020304" pitchFamily="18" charset="0"/>
                <a:cs typeface="Times New Roman" panose="02020603050405020304" pitchFamily="18" charset="0"/>
              </a:rPr>
              <a:t>II. NỘI DUNG BÀI HỌC</a:t>
            </a:r>
            <a:endParaRPr lang="vi-VN" sz="3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46407" y="853440"/>
            <a:ext cx="9903581" cy="3880773"/>
          </a:xfrm>
        </p:spPr>
        <p:txBody>
          <a:bodyPr/>
          <a:lstStyle/>
          <a:p>
            <a:pPr marL="0" indent="0">
              <a:buNone/>
            </a:pPr>
            <a:r>
              <a:rPr lang="en-US" dirty="0" smtClean="0">
                <a:latin typeface="Times New Roman" panose="02020603050405020304" pitchFamily="18" charset="0"/>
                <a:cs typeface="Times New Roman" panose="02020603050405020304" pitchFamily="18" charset="0"/>
              </a:rPr>
              <a:t>1. </a:t>
            </a:r>
            <a:r>
              <a:rPr lang="en-US" sz="2500" b="1" dirty="0" smtClean="0">
                <a:latin typeface="Times New Roman" panose="02020603050405020304" pitchFamily="18" charset="0"/>
                <a:cs typeface="Times New Roman" panose="02020603050405020304" pitchFamily="18" charset="0"/>
              </a:rPr>
              <a:t>Quyền tự do kinh doanh</a:t>
            </a:r>
            <a:endParaRPr lang="en-US" sz="2500" b="1" dirty="0">
              <a:latin typeface="Times New Roman" panose="02020603050405020304" pitchFamily="18" charset="0"/>
              <a:cs typeface="Times New Roman" panose="02020603050405020304" pitchFamily="18" charset="0"/>
            </a:endParaRPr>
          </a:p>
          <a:p>
            <a:pPr>
              <a:buAutoNum type="alphaLcPeriod"/>
            </a:pPr>
            <a:r>
              <a:rPr lang="en-US" sz="2300" b="1" i="1" dirty="0" smtClean="0">
                <a:latin typeface="Times New Roman" panose="02020603050405020304" pitchFamily="18" charset="0"/>
                <a:cs typeface="Times New Roman" panose="02020603050405020304" pitchFamily="18" charset="0"/>
              </a:rPr>
              <a:t>Kinh doanh là gì?</a:t>
            </a:r>
          </a:p>
          <a:p>
            <a:pPr marL="0" indent="0">
              <a:buNone/>
            </a:pPr>
            <a:r>
              <a:rPr lang="en-US" sz="2300" b="1" i="1" dirty="0">
                <a:latin typeface="Times New Roman" panose="02020603050405020304" pitchFamily="18" charset="0"/>
                <a:cs typeface="Times New Roman" panose="02020603050405020304" pitchFamily="18" charset="0"/>
              </a:rPr>
              <a:t> </a:t>
            </a:r>
            <a:r>
              <a:rPr lang="en-US" sz="2300" b="1" i="1" dirty="0" smtClean="0">
                <a:latin typeface="Times New Roman" panose="02020603050405020304" pitchFamily="18" charset="0"/>
                <a:cs typeface="Times New Roman" panose="02020603050405020304" pitchFamily="18" charset="0"/>
              </a:rPr>
              <a:t> </a:t>
            </a:r>
            <a:r>
              <a:rPr lang="en-US" sz="2300" dirty="0" smtClean="0">
                <a:latin typeface="Times New Roman" panose="02020603050405020304" pitchFamily="18" charset="0"/>
                <a:cs typeface="Times New Roman" panose="02020603050405020304" pitchFamily="18" charset="0"/>
              </a:rPr>
              <a:t> </a:t>
            </a:r>
          </a:p>
        </p:txBody>
      </p:sp>
      <p:cxnSp>
        <p:nvCxnSpPr>
          <p:cNvPr id="5" name="Straight Arrow Connector 4"/>
          <p:cNvCxnSpPr/>
          <p:nvPr/>
        </p:nvCxnSpPr>
        <p:spPr>
          <a:xfrm>
            <a:off x="2281646" y="2290354"/>
            <a:ext cx="9927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281646" y="2382164"/>
            <a:ext cx="1053737" cy="5714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75114" y="2513492"/>
            <a:ext cx="999309" cy="1274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22617" y="2026063"/>
            <a:ext cx="2664823" cy="477054"/>
          </a:xfrm>
          <a:prstGeom prst="rect">
            <a:avLst/>
          </a:prstGeom>
          <a:noFill/>
        </p:spPr>
        <p:txBody>
          <a:bodyPr wrap="square" rtlCol="0">
            <a:spAutoFit/>
          </a:bodyPr>
          <a:lstStyle/>
          <a:p>
            <a:r>
              <a:rPr lang="en-US" sz="2500" dirty="0" smtClean="0">
                <a:latin typeface="Times New Roman" panose="02020603050405020304" pitchFamily="18" charset="0"/>
                <a:cs typeface="Times New Roman" panose="02020603050405020304" pitchFamily="18" charset="0"/>
              </a:rPr>
              <a:t>Sản xuất</a:t>
            </a:r>
            <a:endParaRPr lang="vi-VN" sz="25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513908" y="2669959"/>
            <a:ext cx="2795452" cy="477054"/>
          </a:xfrm>
          <a:prstGeom prst="rect">
            <a:avLst/>
          </a:prstGeom>
          <a:noFill/>
        </p:spPr>
        <p:txBody>
          <a:bodyPr wrap="square" rtlCol="0">
            <a:spAutoFit/>
          </a:bodyPr>
          <a:lstStyle/>
          <a:p>
            <a:r>
              <a:rPr lang="en-US" sz="2500" dirty="0" smtClean="0">
                <a:latin typeface="Times New Roman" panose="02020603050405020304" pitchFamily="18" charset="0"/>
                <a:cs typeface="Times New Roman" panose="02020603050405020304" pitchFamily="18" charset="0"/>
              </a:rPr>
              <a:t>Dịch vụ</a:t>
            </a:r>
            <a:endParaRPr lang="vi-VN" sz="25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455125" y="3565091"/>
            <a:ext cx="2732315" cy="477054"/>
          </a:xfrm>
          <a:prstGeom prst="rect">
            <a:avLst/>
          </a:prstGeom>
          <a:noFill/>
        </p:spPr>
        <p:txBody>
          <a:bodyPr wrap="square" rtlCol="0">
            <a:spAutoFit/>
          </a:bodyPr>
          <a:lstStyle/>
          <a:p>
            <a:r>
              <a:rPr lang="en-US" sz="2500" dirty="0" smtClean="0">
                <a:latin typeface="Times New Roman" panose="02020603050405020304" pitchFamily="18" charset="0"/>
                <a:cs typeface="Times New Roman" panose="02020603050405020304" pitchFamily="18" charset="0"/>
              </a:rPr>
              <a:t>Trao đổi hàng hóa</a:t>
            </a:r>
            <a:endParaRPr lang="vi-VN" sz="25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20486" y="2143637"/>
            <a:ext cx="1828800" cy="47705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Hoạt động </a:t>
            </a:r>
          </a:p>
        </p:txBody>
      </p:sp>
      <p:sp>
        <p:nvSpPr>
          <p:cNvPr id="18" name="TextBox 17"/>
          <p:cNvSpPr txBox="1"/>
          <p:nvPr/>
        </p:nvSpPr>
        <p:spPr>
          <a:xfrm>
            <a:off x="5956663" y="2504529"/>
            <a:ext cx="2751908" cy="477054"/>
          </a:xfrm>
          <a:prstGeom prst="rect">
            <a:avLst/>
          </a:prstGeom>
          <a:noFill/>
        </p:spPr>
        <p:txBody>
          <a:bodyPr wrap="square" rtlCol="0">
            <a:spAutoFit/>
          </a:bodyPr>
          <a:lstStyle/>
          <a:p>
            <a:r>
              <a:rPr lang="en-US" sz="2500" dirty="0" smtClean="0">
                <a:latin typeface="Times New Roman" panose="02020603050405020304" pitchFamily="18" charset="0"/>
                <a:cs typeface="Times New Roman" panose="02020603050405020304" pitchFamily="18" charset="0"/>
              </a:rPr>
              <a:t>=&gt; Thu lợi nhuận</a:t>
            </a:r>
            <a:endParaRPr lang="vi-VN" sz="25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276738" y="4592776"/>
            <a:ext cx="10460930" cy="150810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vi-VN" sz="2300" dirty="0" smtClean="0">
                <a:latin typeface="Times New Roman" panose="02020603050405020304" pitchFamily="18" charset="0"/>
                <a:cs typeface="Times New Roman" panose="02020603050405020304" pitchFamily="18" charset="0"/>
              </a:rPr>
              <a:t>“Kinh </a:t>
            </a:r>
            <a:r>
              <a:rPr lang="vi-VN" sz="2300" dirty="0">
                <a:latin typeface="Times New Roman" panose="02020603050405020304" pitchFamily="18" charset="0"/>
                <a:cs typeface="Times New Roman" panose="02020603050405020304" pitchFamily="18" charset="0"/>
              </a:rPr>
              <a:t>doanh là việc thực hiện liên tục một, một số hoặc tất cả các công đoạn của quá trình đầu tư, từ sản xuất đến tiêu thụ sản phẩm hoặc cung ứng dịch vụ trên thị trường nhằm mục đích sinh </a:t>
            </a:r>
            <a:r>
              <a:rPr lang="vi-VN" sz="2300" dirty="0" smtClean="0">
                <a:latin typeface="Times New Roman" panose="02020603050405020304" pitchFamily="18" charset="0"/>
                <a:cs typeface="Times New Roman" panose="02020603050405020304" pitchFamily="18" charset="0"/>
              </a:rPr>
              <a:t>lợi”.</a:t>
            </a:r>
          </a:p>
          <a:p>
            <a:pPr algn="ctr"/>
            <a:r>
              <a:rPr lang="vi-VN" sz="2000" i="1" dirty="0" smtClean="0">
                <a:latin typeface="Times New Roman" panose="02020603050405020304" pitchFamily="18" charset="0"/>
                <a:cs typeface="Times New Roman" panose="02020603050405020304" pitchFamily="18" charset="0"/>
              </a:rPr>
              <a:t>(K16, điều 4 - Luật doanh nghiệp 2014)</a:t>
            </a:r>
            <a:endParaRPr lang="vi-VN"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137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P spid="12" grpId="0"/>
      <p:bldP spid="13" grpId="0"/>
      <p:bldP spid="18"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950" y="471127"/>
            <a:ext cx="9964541" cy="3880773"/>
          </a:xfrm>
        </p:spPr>
        <p:txBody>
          <a:bodyPr/>
          <a:lstStyle/>
          <a:p>
            <a:pPr marL="0" indent="0">
              <a:buNone/>
            </a:pPr>
            <a:r>
              <a:rPr lang="vi-VN" sz="2300" b="1" i="1" dirty="0" smtClean="0">
                <a:latin typeface="Times New Roman" panose="02020603050405020304" pitchFamily="18" charset="0"/>
                <a:cs typeface="Times New Roman" panose="02020603050405020304" pitchFamily="18" charset="0"/>
              </a:rPr>
              <a:t>b</a:t>
            </a:r>
            <a:r>
              <a:rPr lang="vi-VN" sz="2500" b="1" i="1" dirty="0" smtClean="0">
                <a:latin typeface="Times New Roman" panose="02020603050405020304" pitchFamily="18" charset="0"/>
                <a:cs typeface="Times New Roman" panose="02020603050405020304" pitchFamily="18" charset="0"/>
              </a:rPr>
              <a:t>. </a:t>
            </a:r>
            <a:r>
              <a:rPr lang="vi-VN" sz="2500" b="1" i="1" dirty="0" smtClean="0">
                <a:solidFill>
                  <a:schemeClr val="tx1"/>
                </a:solidFill>
                <a:latin typeface="Times New Roman" panose="02020603050405020304" pitchFamily="18" charset="0"/>
                <a:cs typeface="Times New Roman" panose="02020603050405020304" pitchFamily="18" charset="0"/>
              </a:rPr>
              <a:t>Quyền tự do kinh doanh là gì?</a:t>
            </a:r>
          </a:p>
          <a:p>
            <a:pPr>
              <a:buFontTx/>
              <a:buChar char="-"/>
            </a:pPr>
            <a:r>
              <a:rPr lang="vi-VN" sz="2300" dirty="0" smtClean="0">
                <a:solidFill>
                  <a:schemeClr val="tx1"/>
                </a:solidFill>
                <a:latin typeface="Times New Roman" panose="02020603050405020304" pitchFamily="18" charset="0"/>
                <a:cs typeface="Times New Roman" panose="02020603050405020304" pitchFamily="18" charset="0"/>
              </a:rPr>
              <a:t>Quyền lựa </a:t>
            </a:r>
            <a:r>
              <a:rPr lang="vi-VN" sz="2300" dirty="0">
                <a:solidFill>
                  <a:schemeClr val="tx1"/>
                </a:solidFill>
                <a:latin typeface="Times New Roman" panose="02020603050405020304" pitchFamily="18" charset="0"/>
                <a:cs typeface="Times New Roman" panose="02020603050405020304" pitchFamily="18" charset="0"/>
              </a:rPr>
              <a:t>chọn hình thức tổ chức kinh </a:t>
            </a:r>
            <a:r>
              <a:rPr lang="vi-VN" sz="2300" dirty="0" smtClean="0">
                <a:solidFill>
                  <a:schemeClr val="tx1"/>
                </a:solidFill>
                <a:latin typeface="Times New Roman" panose="02020603050405020304" pitchFamily="18" charset="0"/>
                <a:cs typeface="Times New Roman" panose="02020603050405020304" pitchFamily="18" charset="0"/>
              </a:rPr>
              <a:t>doanh, ngành </a:t>
            </a:r>
            <a:r>
              <a:rPr lang="vi-VN" sz="2300" dirty="0">
                <a:solidFill>
                  <a:schemeClr val="tx1"/>
                </a:solidFill>
                <a:latin typeface="Times New Roman" panose="02020603050405020304" pitchFamily="18" charset="0"/>
                <a:cs typeface="Times New Roman" panose="02020603050405020304" pitchFamily="18" charset="0"/>
              </a:rPr>
              <a:t>nghề và quy mô kinh </a:t>
            </a:r>
            <a:r>
              <a:rPr lang="vi-VN" sz="2300" dirty="0" smtClean="0">
                <a:solidFill>
                  <a:schemeClr val="tx1"/>
                </a:solidFill>
                <a:latin typeface="Times New Roman" panose="02020603050405020304" pitchFamily="18" charset="0"/>
                <a:cs typeface="Times New Roman" panose="02020603050405020304" pitchFamily="18" charset="0"/>
              </a:rPr>
              <a:t>doanh...</a:t>
            </a:r>
          </a:p>
          <a:p>
            <a:pPr>
              <a:buFontTx/>
              <a:buChar char="-"/>
            </a:pPr>
            <a:r>
              <a:rPr lang="vi-VN" sz="2300" dirty="0" smtClean="0">
                <a:solidFill>
                  <a:schemeClr val="tx1"/>
                </a:solidFill>
                <a:latin typeface="Times New Roman" panose="02020603050405020304" pitchFamily="18" charset="0"/>
                <a:cs typeface="Times New Roman" panose="02020603050405020304" pitchFamily="18" charset="0"/>
              </a:rPr>
              <a:t>Nghĩa vụ: </a:t>
            </a:r>
          </a:p>
          <a:p>
            <a:pPr marL="0" indent="0">
              <a:buNone/>
            </a:pPr>
            <a:r>
              <a:rPr lang="vi-VN" sz="2300" dirty="0">
                <a:solidFill>
                  <a:schemeClr val="tx1"/>
                </a:solidFill>
                <a:latin typeface="Times New Roman" panose="02020603050405020304" pitchFamily="18" charset="0"/>
                <a:cs typeface="Times New Roman" panose="02020603050405020304" pitchFamily="18" charset="0"/>
              </a:rPr>
              <a:t> </a:t>
            </a:r>
            <a:r>
              <a:rPr lang="vi-VN" sz="2300" dirty="0" smtClean="0">
                <a:solidFill>
                  <a:schemeClr val="tx1"/>
                </a:solidFill>
                <a:latin typeface="Times New Roman" panose="02020603050405020304" pitchFamily="18" charset="0"/>
                <a:cs typeface="Times New Roman" panose="02020603050405020304" pitchFamily="18" charset="0"/>
              </a:rPr>
              <a:t>     + Kê khai đúng số vốn;</a:t>
            </a:r>
          </a:p>
          <a:p>
            <a:pPr marL="0" indent="0">
              <a:buNone/>
            </a:pPr>
            <a:r>
              <a:rPr lang="vi-VN" sz="2300" dirty="0">
                <a:solidFill>
                  <a:schemeClr val="tx1"/>
                </a:solidFill>
                <a:latin typeface="Times New Roman" panose="02020603050405020304" pitchFamily="18" charset="0"/>
                <a:cs typeface="Times New Roman" panose="02020603050405020304" pitchFamily="18" charset="0"/>
              </a:rPr>
              <a:t> </a:t>
            </a:r>
            <a:r>
              <a:rPr lang="vi-VN" sz="2300" dirty="0" smtClean="0">
                <a:solidFill>
                  <a:schemeClr val="tx1"/>
                </a:solidFill>
                <a:latin typeface="Times New Roman" panose="02020603050405020304" pitchFamily="18" charset="0"/>
                <a:cs typeface="Times New Roman" panose="02020603050405020304" pitchFamily="18" charset="0"/>
              </a:rPr>
              <a:t>     + Kinh doanh đúng ngành, mặt hàng ghi trong giấy phép;</a:t>
            </a:r>
          </a:p>
          <a:p>
            <a:pPr marL="0" indent="0">
              <a:buNone/>
            </a:pPr>
            <a:r>
              <a:rPr lang="vi-VN" sz="2300" dirty="0">
                <a:solidFill>
                  <a:schemeClr val="tx1"/>
                </a:solidFill>
                <a:latin typeface="Times New Roman" panose="02020603050405020304" pitchFamily="18" charset="0"/>
                <a:cs typeface="Times New Roman" panose="02020603050405020304" pitchFamily="18" charset="0"/>
              </a:rPr>
              <a:t> </a:t>
            </a:r>
            <a:r>
              <a:rPr lang="vi-VN" sz="2300" dirty="0" smtClean="0">
                <a:solidFill>
                  <a:schemeClr val="tx1"/>
                </a:solidFill>
                <a:latin typeface="Times New Roman" panose="02020603050405020304" pitchFamily="18" charset="0"/>
                <a:cs typeface="Times New Roman" panose="02020603050405020304" pitchFamily="18" charset="0"/>
              </a:rPr>
              <a:t>     + Không kinh doanh những lĩnh vực mà Nhà nước cấm: thuốc nổ, vũ khí....</a:t>
            </a:r>
            <a:endParaRPr lang="vi-VN" sz="2300"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rot="10800000" flipV="1">
            <a:off x="191584" y="4351900"/>
            <a:ext cx="10894427" cy="141577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vi-VN" sz="2300" dirty="0" smtClean="0">
                <a:latin typeface="Times New Roman" panose="02020603050405020304" pitchFamily="18" charset="0"/>
                <a:cs typeface="Times New Roman" panose="02020603050405020304" pitchFamily="18" charset="0"/>
              </a:rPr>
              <a:t>“Mọi </a:t>
            </a:r>
            <a:r>
              <a:rPr lang="vi-VN" sz="2300" dirty="0">
                <a:latin typeface="Times New Roman" panose="02020603050405020304" pitchFamily="18" charset="0"/>
                <a:cs typeface="Times New Roman" panose="02020603050405020304" pitchFamily="18" charset="0"/>
              </a:rPr>
              <a:t>người có quyền tự do kinh doanh trong những ngành nghề mà pháp luật không </a:t>
            </a:r>
            <a:r>
              <a:rPr lang="vi-VN" sz="2300" dirty="0" smtClean="0">
                <a:latin typeface="Times New Roman" panose="02020603050405020304" pitchFamily="18" charset="0"/>
                <a:cs typeface="Times New Roman" panose="02020603050405020304" pitchFamily="18" charset="0"/>
              </a:rPr>
              <a:t>cấm”. </a:t>
            </a:r>
            <a:r>
              <a:rPr lang="vi-VN" sz="2000" i="1" dirty="0" smtClean="0">
                <a:latin typeface="Times New Roman" panose="02020603050405020304" pitchFamily="18" charset="0"/>
                <a:cs typeface="Times New Roman" panose="02020603050405020304" pitchFamily="18" charset="0"/>
              </a:rPr>
              <a:t>(Đ33, Hiến pháp 2013)</a:t>
            </a:r>
          </a:p>
          <a:p>
            <a:pPr algn="ctr"/>
            <a:r>
              <a:rPr lang="vi-VN" sz="2300" dirty="0" smtClean="0">
                <a:latin typeface="Times New Roman" panose="02020603050405020304" pitchFamily="18" charset="0"/>
                <a:cs typeface="Times New Roman" panose="02020603050405020304" pitchFamily="18" charset="0"/>
              </a:rPr>
              <a:t> “Công dân có quyền tự do kinh doanh theo quy định của pháp luật” </a:t>
            </a:r>
          </a:p>
          <a:p>
            <a:pPr algn="ctr"/>
            <a:r>
              <a:rPr lang="vi-VN" sz="2000" i="1" dirty="0" smtClean="0">
                <a:latin typeface="Times New Roman" panose="02020603050405020304" pitchFamily="18" charset="0"/>
                <a:cs typeface="Times New Roman" panose="02020603050405020304" pitchFamily="18" charset="0"/>
              </a:rPr>
              <a:t>(Đ57, Hiến pháp 1992)</a:t>
            </a:r>
            <a:endParaRPr lang="vi-VN"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694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randombar(horizont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7383" y="671423"/>
            <a:ext cx="10162902" cy="5920966"/>
          </a:xfrm>
        </p:spPr>
        <p:style>
          <a:lnRef idx="2">
            <a:schemeClr val="accent5"/>
          </a:lnRef>
          <a:fillRef idx="1">
            <a:schemeClr val="lt1"/>
          </a:fillRef>
          <a:effectRef idx="0">
            <a:schemeClr val="accent5"/>
          </a:effectRef>
          <a:fontRef idx="minor">
            <a:schemeClr val="dk1"/>
          </a:fontRef>
        </p:style>
        <p:txBody>
          <a:bodyPr>
            <a:noAutofit/>
          </a:bodyPr>
          <a:lstStyle/>
          <a:p>
            <a:pPr algn="just"/>
            <a:r>
              <a:rPr lang="vi-VN" sz="2500" b="1" dirty="0" smtClean="0">
                <a:latin typeface="Times New Roman" panose="02020603050405020304" pitchFamily="18" charset="0"/>
                <a:cs typeface="Times New Roman" panose="02020603050405020304" pitchFamily="18" charset="0"/>
              </a:rPr>
              <a:t>K1.Điều </a:t>
            </a:r>
            <a:r>
              <a:rPr lang="vi-VN" sz="2500" b="1" dirty="0">
                <a:latin typeface="Times New Roman" panose="02020603050405020304" pitchFamily="18" charset="0"/>
                <a:cs typeface="Times New Roman" panose="02020603050405020304" pitchFamily="18" charset="0"/>
              </a:rPr>
              <a:t>192. Tội sản xuất, buôn bán hàng giả</a:t>
            </a:r>
            <a:r>
              <a:rPr lang="vi-VN" sz="2500" dirty="0" smtClean="0">
                <a:latin typeface="Times New Roman" panose="02020603050405020304" pitchFamily="18" charset="0"/>
                <a:cs typeface="Times New Roman" panose="02020603050405020304" pitchFamily="18" charset="0"/>
              </a:rPr>
              <a:t>: </a:t>
            </a:r>
          </a:p>
          <a:p>
            <a:pPr marL="0" indent="0" algn="just">
              <a:buNone/>
            </a:pPr>
            <a:r>
              <a:rPr lang="vi-VN" sz="2500" dirty="0" smtClean="0">
                <a:latin typeface="Times New Roman" panose="02020603050405020304" pitchFamily="18" charset="0"/>
                <a:cs typeface="Times New Roman" panose="02020603050405020304" pitchFamily="18" charset="0"/>
              </a:rPr>
              <a:t>“Người </a:t>
            </a:r>
            <a:r>
              <a:rPr lang="vi-VN" sz="2500" dirty="0">
                <a:latin typeface="Times New Roman" panose="02020603050405020304" pitchFamily="18" charset="0"/>
                <a:cs typeface="Times New Roman" panose="02020603050405020304" pitchFamily="18" charset="0"/>
              </a:rPr>
              <a:t>nào sản xuất, buôn bán hàng giả thuộc một trong các trường hợp sau đây, nếu không thuộc trường hợp quy định tại các điều 193, 194 và 195 của Bộ luật này, thì bị phạt tiền từ 100.000.000 đồng đến 1.000.000.000 đồng hoặc phạt tù từ 01 năm đến 05 </a:t>
            </a:r>
            <a:r>
              <a:rPr lang="vi-VN" sz="2500" dirty="0" smtClean="0">
                <a:latin typeface="Times New Roman" panose="02020603050405020304" pitchFamily="18" charset="0"/>
                <a:cs typeface="Times New Roman" panose="02020603050405020304" pitchFamily="18" charset="0"/>
              </a:rPr>
              <a:t>năm”</a:t>
            </a:r>
          </a:p>
          <a:p>
            <a:pPr marL="0" indent="0" algn="just">
              <a:buNone/>
            </a:pPr>
            <a:r>
              <a:rPr lang="vi-VN" sz="2500" b="1" dirty="0" smtClean="0">
                <a:latin typeface="Times New Roman" panose="02020603050405020304" pitchFamily="18" charset="0"/>
                <a:cs typeface="Times New Roman" panose="02020603050405020304" pitchFamily="18" charset="0"/>
              </a:rPr>
              <a:t>      K1.Điều </a:t>
            </a:r>
            <a:r>
              <a:rPr lang="vi-VN" sz="2500" b="1" dirty="0">
                <a:latin typeface="Times New Roman" panose="02020603050405020304" pitchFamily="18" charset="0"/>
                <a:cs typeface="Times New Roman" panose="02020603050405020304" pitchFamily="18" charset="0"/>
              </a:rPr>
              <a:t>193. Tội sản xuất, buôn bán hàng giả là lương thực, thực phẩm, phụ gia thực phẩm</a:t>
            </a:r>
            <a:endParaRPr lang="vi-VN" sz="2500" dirty="0">
              <a:latin typeface="Times New Roman" panose="02020603050405020304" pitchFamily="18" charset="0"/>
              <a:cs typeface="Times New Roman" panose="02020603050405020304" pitchFamily="18" charset="0"/>
            </a:endParaRPr>
          </a:p>
          <a:p>
            <a:pPr marL="0" indent="0" algn="just">
              <a:buNone/>
            </a:pPr>
            <a:r>
              <a:rPr lang="vi-VN" sz="2500" dirty="0">
                <a:latin typeface="Times New Roman" panose="02020603050405020304" pitchFamily="18" charset="0"/>
                <a:cs typeface="Times New Roman" panose="02020603050405020304" pitchFamily="18" charset="0"/>
              </a:rPr>
              <a:t>“Người nào sản xuất, buôn bán hàng giả là lương thực, thực phẩm, phụ gia thực phẩm, thì bị phạt tù từ 02 năm đến 05 năm.”</a:t>
            </a:r>
          </a:p>
          <a:p>
            <a:pPr algn="just"/>
            <a:r>
              <a:rPr lang="vi-VN" sz="2500" b="1" dirty="0" smtClean="0">
                <a:latin typeface="Times New Roman" panose="02020603050405020304" pitchFamily="18" charset="0"/>
                <a:cs typeface="Times New Roman" panose="02020603050405020304" pitchFamily="18" charset="0"/>
              </a:rPr>
              <a:t>K1.Điều </a:t>
            </a:r>
            <a:r>
              <a:rPr lang="vi-VN" sz="2500" b="1" dirty="0">
                <a:latin typeface="Times New Roman" panose="02020603050405020304" pitchFamily="18" charset="0"/>
                <a:cs typeface="Times New Roman" panose="02020603050405020304" pitchFamily="18" charset="0"/>
              </a:rPr>
              <a:t>194. Tội sản xuất, buôn bán hàng giả là thuốc chữa bệnh, thuốc phòng bệnh</a:t>
            </a:r>
            <a:endParaRPr lang="vi-VN" sz="2500" dirty="0">
              <a:latin typeface="Times New Roman" panose="02020603050405020304" pitchFamily="18" charset="0"/>
              <a:cs typeface="Times New Roman" panose="02020603050405020304" pitchFamily="18" charset="0"/>
            </a:endParaRPr>
          </a:p>
          <a:p>
            <a:pPr marL="0" indent="0" algn="just">
              <a:buNone/>
            </a:pPr>
            <a:r>
              <a:rPr lang="vi-VN" sz="2500" dirty="0" smtClean="0">
                <a:latin typeface="Times New Roman" panose="02020603050405020304" pitchFamily="18"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Người nào sản xuất, buôn bán hàng giả là thuốc chữa bệnh, thuốc phòng bệnh, thì bị phạt tù từ 02 năm đến 07 năm</a:t>
            </a:r>
            <a:r>
              <a:rPr lang="vi-VN" sz="2500" dirty="0" smtClean="0">
                <a:latin typeface="Times New Roman" panose="02020603050405020304" pitchFamily="18" charset="0"/>
                <a:cs typeface="Times New Roman" panose="02020603050405020304" pitchFamily="18" charset="0"/>
              </a:rPr>
              <a:t>.”</a:t>
            </a:r>
            <a:endParaRPr lang="vi-VN" sz="2500" dirty="0">
              <a:latin typeface="Times New Roman" panose="02020603050405020304" pitchFamily="18" charset="0"/>
              <a:cs typeface="Times New Roman" panose="02020603050405020304" pitchFamily="18" charset="0"/>
            </a:endParaRPr>
          </a:p>
          <a:p>
            <a:pPr marL="0" indent="0" algn="just">
              <a:buNone/>
            </a:pPr>
            <a:r>
              <a:rPr lang="vi-VN" sz="2500" dirty="0" smtClean="0">
                <a:latin typeface="Times New Roman" panose="02020603050405020304" pitchFamily="18" charset="0"/>
                <a:cs typeface="Times New Roman" panose="02020603050405020304" pitchFamily="18" charset="0"/>
              </a:rPr>
              <a:t/>
            </a:r>
            <a:br>
              <a:rPr lang="vi-VN" sz="2500" dirty="0" smtClean="0">
                <a:latin typeface="Times New Roman" panose="02020603050405020304" pitchFamily="18" charset="0"/>
                <a:cs typeface="Times New Roman" panose="02020603050405020304" pitchFamily="18" charset="0"/>
              </a:rPr>
            </a:br>
            <a:endParaRPr lang="vi-VN" sz="25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509555" y="148045"/>
            <a:ext cx="286512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vi-VN" b="1" dirty="0" smtClean="0">
                <a:latin typeface="Times New Roman" panose="02020603050405020304" pitchFamily="18" charset="0"/>
                <a:cs typeface="Times New Roman" panose="02020603050405020304" pitchFamily="18" charset="0"/>
              </a:rPr>
              <a:t>BỘ LUẬT HÌNH SỰ 2015</a:t>
            </a:r>
            <a:endParaRPr lang="vi-V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1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randombar(horizontal)">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665" y="357916"/>
            <a:ext cx="9651032" cy="6199638"/>
          </a:xfrm>
        </p:spPr>
        <p:style>
          <a:lnRef idx="2">
            <a:schemeClr val="accent5"/>
          </a:lnRef>
          <a:fillRef idx="1">
            <a:schemeClr val="lt1"/>
          </a:fillRef>
          <a:effectRef idx="0">
            <a:schemeClr val="accent5"/>
          </a:effectRef>
          <a:fontRef idx="minor">
            <a:schemeClr val="dk1"/>
          </a:fontRef>
        </p:style>
        <p:txBody>
          <a:bodyPr>
            <a:noAutofit/>
          </a:bodyPr>
          <a:lstStyle/>
          <a:p>
            <a:pPr algn="just"/>
            <a:r>
              <a:rPr lang="vi-VN" sz="2500" b="1" dirty="0">
                <a:latin typeface="Times New Roman" panose="02020603050405020304" pitchFamily="18" charset="0"/>
                <a:cs typeface="Times New Roman" panose="02020603050405020304" pitchFamily="18" charset="0"/>
              </a:rPr>
              <a:t>Điều 251. Tội mua bán trái phép chất ma túy</a:t>
            </a:r>
            <a:endParaRPr lang="vi-VN" sz="2500" dirty="0">
              <a:latin typeface="Times New Roman" panose="02020603050405020304" pitchFamily="18" charset="0"/>
              <a:cs typeface="Times New Roman" panose="02020603050405020304" pitchFamily="18" charset="0"/>
            </a:endParaRPr>
          </a:p>
          <a:p>
            <a:pPr marL="0" indent="0" algn="just">
              <a:buNone/>
            </a:pPr>
            <a:r>
              <a:rPr lang="vi-VN" sz="2500" dirty="0">
                <a:latin typeface="Times New Roman" panose="02020603050405020304" pitchFamily="18" charset="0"/>
                <a:cs typeface="Times New Roman" panose="02020603050405020304" pitchFamily="18" charset="0"/>
              </a:rPr>
              <a:t>1. Người nào mua bán trái phép chất ma túy, thì bị phạt tù từ 02 năm đến 07 năm.</a:t>
            </a:r>
          </a:p>
          <a:p>
            <a:pPr marL="0" indent="0" algn="just">
              <a:buNone/>
            </a:pPr>
            <a:r>
              <a:rPr lang="vi-VN" sz="2500" dirty="0">
                <a:latin typeface="Times New Roman" panose="02020603050405020304" pitchFamily="18" charset="0"/>
                <a:cs typeface="Times New Roman" panose="02020603050405020304" pitchFamily="18" charset="0"/>
              </a:rPr>
              <a:t>2. Phạm tội trong các trường hợp sau đây, thì bị phạt tù từ 07 năm đến 15 năm:</a:t>
            </a:r>
          </a:p>
          <a:p>
            <a:pPr marL="0" indent="0" algn="just">
              <a:buNone/>
            </a:pPr>
            <a:r>
              <a:rPr lang="vi-VN" sz="2500" dirty="0">
                <a:latin typeface="Times New Roman" panose="02020603050405020304" pitchFamily="18" charset="0"/>
                <a:cs typeface="Times New Roman" panose="02020603050405020304" pitchFamily="18" charset="0"/>
              </a:rPr>
              <a:t>a) Có tổ chức;</a:t>
            </a:r>
          </a:p>
          <a:p>
            <a:pPr marL="0" indent="0" algn="just">
              <a:buNone/>
            </a:pPr>
            <a:r>
              <a:rPr lang="vi-VN" sz="2500" dirty="0">
                <a:latin typeface="Times New Roman" panose="02020603050405020304" pitchFamily="18" charset="0"/>
                <a:cs typeface="Times New Roman" panose="02020603050405020304" pitchFamily="18" charset="0"/>
              </a:rPr>
              <a:t>b) Phạm tội 02 lần trở lên;</a:t>
            </a:r>
          </a:p>
          <a:p>
            <a:pPr marL="0" indent="0" algn="just">
              <a:buNone/>
            </a:pPr>
            <a:r>
              <a:rPr lang="vi-VN" sz="2500" dirty="0">
                <a:latin typeface="Times New Roman" panose="02020603050405020304" pitchFamily="18" charset="0"/>
                <a:cs typeface="Times New Roman" panose="02020603050405020304" pitchFamily="18" charset="0"/>
              </a:rPr>
              <a:t>c) Mua bán với 02 người trở lên;</a:t>
            </a:r>
          </a:p>
          <a:p>
            <a:pPr marL="0" indent="0" algn="just">
              <a:buNone/>
            </a:pPr>
            <a:r>
              <a:rPr lang="vi-VN" sz="2500" dirty="0">
                <a:latin typeface="Times New Roman" panose="02020603050405020304" pitchFamily="18" charset="0"/>
                <a:cs typeface="Times New Roman" panose="02020603050405020304" pitchFamily="18" charset="0"/>
              </a:rPr>
              <a:t>d) Lợi dụng chức vụ, quyền hạn;</a:t>
            </a:r>
          </a:p>
          <a:p>
            <a:pPr marL="0" indent="0" algn="just">
              <a:buNone/>
            </a:pPr>
            <a:r>
              <a:rPr lang="vi-VN" sz="2500" dirty="0">
                <a:latin typeface="Times New Roman" panose="02020603050405020304" pitchFamily="18" charset="0"/>
                <a:cs typeface="Times New Roman" panose="02020603050405020304" pitchFamily="18" charset="0"/>
              </a:rPr>
              <a:t>đ) Lợi dụng danh nghĩa cơ quan, tổ chức;</a:t>
            </a:r>
          </a:p>
          <a:p>
            <a:pPr marL="0" indent="0" algn="just">
              <a:buNone/>
            </a:pPr>
            <a:r>
              <a:rPr lang="vi-VN" sz="2500" dirty="0">
                <a:latin typeface="Times New Roman" panose="02020603050405020304" pitchFamily="18" charset="0"/>
                <a:cs typeface="Times New Roman" panose="02020603050405020304" pitchFamily="18" charset="0"/>
              </a:rPr>
              <a:t>e) Sử dụng người dưới 16 tuổi vào việc phạm tội hoặc bán ma túy cho người dưới 16 tuổi</a:t>
            </a:r>
            <a:r>
              <a:rPr lang="vi-VN" sz="2500" dirty="0" smtClean="0">
                <a:latin typeface="Times New Roman" panose="02020603050405020304" pitchFamily="18" charset="0"/>
                <a:cs typeface="Times New Roman" panose="02020603050405020304" pitchFamily="18" charset="0"/>
              </a:rPr>
              <a:t>;</a:t>
            </a:r>
          </a:p>
          <a:p>
            <a:pPr marL="0" indent="0" algn="just">
              <a:buNone/>
            </a:pPr>
            <a:r>
              <a:rPr lang="vi-VN" sz="2500" dirty="0" smtClean="0">
                <a:latin typeface="Times New Roman" panose="02020603050405020304" pitchFamily="18" charset="0"/>
                <a:cs typeface="Times New Roman" panose="02020603050405020304" pitchFamily="18" charset="0"/>
              </a:rPr>
              <a:t>.........</a:t>
            </a:r>
            <a:endParaRPr lang="vi-VN"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292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92185"/>
            <a:ext cx="9102392" cy="1820090"/>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marL="0" indent="0" algn="just">
              <a:buNone/>
            </a:pPr>
            <a:r>
              <a:rPr lang="vi-VN" sz="2500" b="1" dirty="0" smtClean="0">
                <a:latin typeface="Times New Roman" panose="02020603050405020304" pitchFamily="18" charset="0"/>
                <a:cs typeface="Times New Roman" panose="02020603050405020304" pitchFamily="18" charset="0"/>
              </a:rPr>
              <a:t>Tình huống</a:t>
            </a:r>
            <a:r>
              <a:rPr lang="vi-VN" sz="2500" dirty="0" smtClean="0">
                <a:latin typeface="Times New Roman" panose="02020603050405020304" pitchFamily="18" charset="0"/>
                <a:cs typeface="Times New Roman" panose="02020603050405020304" pitchFamily="18" charset="0"/>
              </a:rPr>
              <a:t>: Trong </a:t>
            </a:r>
            <a:r>
              <a:rPr lang="vi-VN" sz="2500" dirty="0">
                <a:latin typeface="Times New Roman" panose="02020603050405020304" pitchFamily="18" charset="0"/>
                <a:cs typeface="Times New Roman" panose="02020603050405020304" pitchFamily="18" charset="0"/>
              </a:rPr>
              <a:t>giấy phép kinh doanh của bà H có 8 loại hàng, nhưng Ban quản lí thị trường kiểm tra thấy trong cửa hàng của bà có bán tới 12 loại hàng. Theo em, bà H có vi phạm quy định về kinh doanh không ? Nếu có thì đó là vi phạm gì ?</a:t>
            </a:r>
          </a:p>
        </p:txBody>
      </p:sp>
      <p:sp>
        <p:nvSpPr>
          <p:cNvPr id="4" name="TextBox 3"/>
          <p:cNvSpPr txBox="1"/>
          <p:nvPr/>
        </p:nvSpPr>
        <p:spPr>
          <a:xfrm>
            <a:off x="295124" y="3187337"/>
            <a:ext cx="9866811" cy="163121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vi-VN" sz="2500" b="1" i="1" dirty="0">
                <a:latin typeface="Times New Roman" panose="02020603050405020304" pitchFamily="18" charset="0"/>
                <a:cs typeface="Times New Roman" panose="02020603050405020304" pitchFamily="18" charset="0"/>
              </a:rPr>
              <a:t>B</a:t>
            </a:r>
            <a:r>
              <a:rPr lang="vi-VN" sz="2500" b="1" i="1" dirty="0" smtClean="0">
                <a:latin typeface="Times New Roman" panose="02020603050405020304" pitchFamily="18" charset="0"/>
                <a:cs typeface="Times New Roman" panose="02020603050405020304" pitchFamily="18" charset="0"/>
              </a:rPr>
              <a:t>à </a:t>
            </a:r>
            <a:r>
              <a:rPr lang="vi-VN" sz="2500" b="1" i="1" dirty="0">
                <a:latin typeface="Times New Roman" panose="02020603050405020304" pitchFamily="18" charset="0"/>
                <a:cs typeface="Times New Roman" panose="02020603050405020304" pitchFamily="18" charset="0"/>
              </a:rPr>
              <a:t>H đã kinh doanh không đúng mặt hàng ghi trong giấy phép, bà đã vi phạm pháp luật về kinh doanh. </a:t>
            </a:r>
            <a:endParaRPr lang="vi-VN" sz="2500" b="1" i="1" dirty="0" smtClean="0">
              <a:latin typeface="Times New Roman" panose="02020603050405020304" pitchFamily="18" charset="0"/>
              <a:cs typeface="Times New Roman" panose="02020603050405020304" pitchFamily="18" charset="0"/>
            </a:endParaRPr>
          </a:p>
          <a:p>
            <a:pPr algn="just"/>
            <a:r>
              <a:rPr lang="vi-VN" sz="2500" b="1" i="1" dirty="0" smtClean="0">
                <a:latin typeface="Times New Roman" panose="02020603050405020304" pitchFamily="18" charset="0"/>
                <a:cs typeface="Times New Roman" panose="02020603050405020304" pitchFamily="18" charset="0"/>
              </a:rPr>
              <a:t>Vì</a:t>
            </a:r>
            <a:r>
              <a:rPr lang="vi-VN" sz="2500" b="1" i="1" dirty="0">
                <a:latin typeface="Times New Roman" panose="02020603050405020304" pitchFamily="18" charset="0"/>
                <a:cs typeface="Times New Roman" panose="02020603050405020304" pitchFamily="18" charset="0"/>
              </a:rPr>
              <a:t>, trong giấy phép kinh doanh </a:t>
            </a:r>
            <a:r>
              <a:rPr lang="vi-VN" sz="2500" b="1" i="1" dirty="0" smtClean="0">
                <a:latin typeface="Times New Roman" panose="02020603050405020304" pitchFamily="18" charset="0"/>
                <a:cs typeface="Times New Roman" panose="02020603050405020304" pitchFamily="18" charset="0"/>
              </a:rPr>
              <a:t>bà </a:t>
            </a:r>
            <a:r>
              <a:rPr lang="vi-VN" sz="2500" b="1" i="1" dirty="0">
                <a:latin typeface="Times New Roman" panose="02020603050405020304" pitchFamily="18" charset="0"/>
                <a:cs typeface="Times New Roman" panose="02020603050405020304" pitchFamily="18" charset="0"/>
              </a:rPr>
              <a:t>đăng kí 8 mặt hàng nhưng thực tế khi kiểm tra Ban quản lí thị trường phát hiện cửa </a:t>
            </a:r>
            <a:r>
              <a:rPr lang="vi-VN" sz="2500" b="1" i="1" dirty="0" smtClean="0">
                <a:latin typeface="Times New Roman" panose="02020603050405020304" pitchFamily="18" charset="0"/>
                <a:cs typeface="Times New Roman" panose="02020603050405020304" pitchFamily="18" charset="0"/>
              </a:rPr>
              <a:t>hàng có </a:t>
            </a:r>
            <a:r>
              <a:rPr lang="vi-VN" sz="2500" b="1" i="1" dirty="0">
                <a:latin typeface="Times New Roman" panose="02020603050405020304" pitchFamily="18" charset="0"/>
                <a:cs typeface="Times New Roman" panose="02020603050405020304" pitchFamily="18" charset="0"/>
              </a:rPr>
              <a:t>12 mặt hàng.</a:t>
            </a:r>
          </a:p>
        </p:txBody>
      </p:sp>
    </p:spTree>
    <p:extLst>
      <p:ext uri="{BB962C8B-B14F-4D97-AF65-F5344CB8AC3E}">
        <p14:creationId xmlns:p14="http://schemas.microsoft.com/office/powerpoint/2010/main" val="56498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156" y="758510"/>
            <a:ext cx="9546529" cy="3880773"/>
          </a:xfrm>
        </p:spPr>
        <p:txBody>
          <a:bodyPr>
            <a:normAutofit/>
          </a:bodyPr>
          <a:lstStyle/>
          <a:p>
            <a:pPr marL="0" indent="0" algn="just">
              <a:buNone/>
            </a:pPr>
            <a:r>
              <a:rPr lang="vi-VN" sz="3000" b="1" i="1" dirty="0" smtClean="0">
                <a:latin typeface="Times New Roman" panose="02020603050405020304" pitchFamily="18" charset="0"/>
                <a:cs typeface="Times New Roman" panose="02020603050405020304" pitchFamily="18" charset="0"/>
              </a:rPr>
              <a:t>c. Ý </a:t>
            </a:r>
            <a:r>
              <a:rPr lang="vi-VN" sz="3000" b="1" i="1" dirty="0" smtClean="0">
                <a:latin typeface="Times New Roman" panose="02020603050405020304" pitchFamily="18" charset="0"/>
                <a:cs typeface="Times New Roman" panose="02020603050405020304" pitchFamily="18" charset="0"/>
              </a:rPr>
              <a:t>nghĩa của quyền tự do kinh doanh</a:t>
            </a:r>
            <a:endParaRPr lang="vi-VN" sz="3000" b="1" i="1" dirty="0" smtClean="0">
              <a:latin typeface="Times New Roman" panose="02020603050405020304" pitchFamily="18" charset="0"/>
              <a:cs typeface="Times New Roman" panose="02020603050405020304" pitchFamily="18" charset="0"/>
            </a:endParaRPr>
          </a:p>
          <a:p>
            <a:pPr marL="0" indent="0" algn="just">
              <a:buNone/>
            </a:pPr>
            <a:r>
              <a:rPr lang="vi-VN" sz="3000" dirty="0" smtClean="0">
                <a:latin typeface="Times New Roman" panose="02020603050405020304" pitchFamily="18" charset="0"/>
                <a:cs typeface="Times New Roman" panose="02020603050405020304" pitchFamily="18" charset="0"/>
              </a:rPr>
              <a:t>- Tạo điều kiện cho công dân có khả năng lựa chọn thích hợp để tổ chức kinh doanh, tăng thêm thu nhập, tạo ra công ăn việc làm, nâng cao đời sống, góp phần phát triển kinh tế đất nước.</a:t>
            </a:r>
            <a:endParaRPr lang="vi-VN"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192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494" y="401458"/>
            <a:ext cx="8596668" cy="3880773"/>
          </a:xfrm>
        </p:spPr>
        <p:txBody>
          <a:bodyPr>
            <a:normAutofit/>
          </a:bodyPr>
          <a:lstStyle/>
          <a:p>
            <a:pPr marL="0" indent="0">
              <a:buNone/>
            </a:pPr>
            <a:r>
              <a:rPr lang="vi-VN" sz="3000" b="1" dirty="0" smtClean="0">
                <a:latin typeface="Times New Roman" panose="02020603050405020304" pitchFamily="18" charset="0"/>
                <a:cs typeface="Times New Roman" panose="02020603050405020304" pitchFamily="18" charset="0"/>
              </a:rPr>
              <a:t>2. Thuế</a:t>
            </a:r>
          </a:p>
          <a:p>
            <a:pPr marL="0" indent="0">
              <a:buNone/>
            </a:pPr>
            <a:endParaRPr lang="vi-VN" sz="2500" b="1" dirty="0">
              <a:latin typeface="Times New Roman" panose="02020603050405020304" pitchFamily="18" charset="0"/>
              <a:cs typeface="Times New Roman" panose="02020603050405020304" pitchFamily="18" charset="0"/>
            </a:endParaRPr>
          </a:p>
          <a:p>
            <a:pPr marL="0" indent="0">
              <a:buNone/>
            </a:pPr>
            <a:endParaRPr lang="vi-VN" sz="25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968" y="3446417"/>
            <a:ext cx="1988094" cy="1988094"/>
          </a:xfrm>
          <a:prstGeom prst="rect">
            <a:avLst/>
          </a:prstGeom>
        </p:spPr>
      </p:pic>
      <p:sp>
        <p:nvSpPr>
          <p:cNvPr id="6" name="Cloud Callout 5"/>
          <p:cNvSpPr/>
          <p:nvPr/>
        </p:nvSpPr>
        <p:spPr>
          <a:xfrm rot="778609">
            <a:off x="1918645" y="347953"/>
            <a:ext cx="5878072" cy="3476928"/>
          </a:xfrm>
          <a:prstGeom prst="cloudCallout">
            <a:avLst>
              <a:gd name="adj1" fmla="val -31351"/>
              <a:gd name="adj2" fmla="val 754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2084001" y="1432363"/>
            <a:ext cx="5547360" cy="86177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vi-VN" sz="2500" b="1" dirty="0" smtClean="0">
                <a:latin typeface="Times New Roman" panose="02020603050405020304" pitchFamily="18" charset="0"/>
                <a:cs typeface="Times New Roman" panose="02020603050405020304" pitchFamily="18" charset="0"/>
              </a:rPr>
              <a:t>Em hiểu thuế là gì?</a:t>
            </a:r>
          </a:p>
          <a:p>
            <a:pPr algn="ctr"/>
            <a:r>
              <a:rPr lang="vi-VN" sz="2500" b="1" dirty="0" smtClean="0">
                <a:latin typeface="Times New Roman" panose="02020603050405020304" pitchFamily="18" charset="0"/>
                <a:cs typeface="Times New Roman" panose="02020603050405020304" pitchFamily="18" charset="0"/>
              </a:rPr>
              <a:t>Nêu ví dụ về các loại thuế mà em biết?</a:t>
            </a:r>
            <a:endParaRPr lang="vi-VN" sz="2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922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779" y="479834"/>
            <a:ext cx="9981958" cy="3880773"/>
          </a:xfrm>
        </p:spPr>
        <p:txBody>
          <a:bodyPr>
            <a:noAutofit/>
          </a:bodyPr>
          <a:lstStyle/>
          <a:p>
            <a:pPr marL="0" indent="0" algn="just">
              <a:buNone/>
            </a:pPr>
            <a:r>
              <a:rPr lang="vi-VN" sz="3000" b="1" dirty="0" smtClean="0">
                <a:latin typeface="Times New Roman" panose="02020603050405020304" pitchFamily="18" charset="0"/>
                <a:cs typeface="Times New Roman" panose="02020603050405020304" pitchFamily="18" charset="0"/>
              </a:rPr>
              <a:t>2. Thuế</a:t>
            </a:r>
            <a:r>
              <a:rPr lang="vi-VN" sz="2500" b="1" dirty="0">
                <a:latin typeface="Times New Roman" panose="02020603050405020304" pitchFamily="18" charset="0"/>
                <a:cs typeface="Times New Roman" panose="02020603050405020304" pitchFamily="18" charset="0"/>
              </a:rPr>
              <a:t> </a:t>
            </a:r>
            <a:endParaRPr lang="vi-VN" sz="2500" b="1" dirty="0" smtClean="0">
              <a:latin typeface="Times New Roman" panose="02020603050405020304" pitchFamily="18" charset="0"/>
              <a:cs typeface="Times New Roman" panose="02020603050405020304" pitchFamily="18" charset="0"/>
            </a:endParaRPr>
          </a:p>
          <a:p>
            <a:pPr algn="just">
              <a:buFontTx/>
              <a:buChar char="-"/>
            </a:pPr>
            <a:r>
              <a:rPr lang="vi-VN" sz="2500" dirty="0" smtClean="0">
                <a:latin typeface="Times New Roman" panose="02020603050405020304" pitchFamily="18" charset="0"/>
                <a:cs typeface="Times New Roman" panose="02020603050405020304" pitchFamily="18" charset="0"/>
              </a:rPr>
              <a:t>Là </a:t>
            </a:r>
            <a:r>
              <a:rPr lang="vi-VN" sz="2500" dirty="0">
                <a:latin typeface="Times New Roman" panose="02020603050405020304" pitchFamily="18" charset="0"/>
                <a:cs typeface="Times New Roman" panose="02020603050405020304" pitchFamily="18" charset="0"/>
              </a:rPr>
              <a:t>một phần thu nhập mà công dân và tổ chức kinh tế có nghĩa vụ nộp vào ngân sách nhà nước nhằm chi cho những công việc </a:t>
            </a:r>
            <a:r>
              <a:rPr lang="vi-VN" sz="2500" dirty="0" smtClean="0">
                <a:latin typeface="Times New Roman" panose="02020603050405020304" pitchFamily="18" charset="0"/>
                <a:cs typeface="Times New Roman" panose="02020603050405020304" pitchFamily="18" charset="0"/>
              </a:rPr>
              <a:t>chung (an ninh, quốc phòng,...)</a:t>
            </a:r>
          </a:p>
          <a:p>
            <a:pPr marL="0" indent="0" algn="just">
              <a:buNone/>
            </a:pPr>
            <a:r>
              <a:rPr lang="vi-VN" sz="2500"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VD: Thuế nhà đất, thuế sử dụng đất nông nghiệp, thuế giá trị gia tăng, thu nhập cá nhân....</a:t>
            </a:r>
            <a:endParaRPr lang="vi-VN" sz="2500" i="1" dirty="0">
              <a:latin typeface="Times New Roman" panose="02020603050405020304" pitchFamily="18" charset="0"/>
              <a:cs typeface="Times New Roman" panose="02020603050405020304" pitchFamily="18" charset="0"/>
            </a:endParaRPr>
          </a:p>
          <a:p>
            <a:pPr algn="just">
              <a:buFontTx/>
              <a:buChar char="-"/>
            </a:pPr>
            <a:r>
              <a:rPr lang="vi-VN" sz="2500" dirty="0" smtClean="0">
                <a:latin typeface="Times New Roman" panose="02020603050405020304" pitchFamily="18" charset="0"/>
                <a:cs typeface="Times New Roman" panose="02020603050405020304" pitchFamily="18" charset="0"/>
              </a:rPr>
              <a:t>Tác dụng: </a:t>
            </a:r>
          </a:p>
          <a:p>
            <a:pPr marL="0" indent="0" algn="just">
              <a:buNone/>
            </a:pPr>
            <a:r>
              <a:rPr lang="vi-VN" sz="2500" dirty="0">
                <a:latin typeface="Times New Roman" panose="02020603050405020304" pitchFamily="18" charset="0"/>
                <a:cs typeface="Times New Roman" panose="02020603050405020304" pitchFamily="18" charset="0"/>
              </a:rPr>
              <a:t>+</a:t>
            </a:r>
            <a:r>
              <a:rPr lang="vi-VN" sz="2500" dirty="0" smtClean="0">
                <a:latin typeface="Times New Roman" panose="02020603050405020304" pitchFamily="18"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Ổ</a:t>
            </a:r>
            <a:r>
              <a:rPr lang="vi-VN" sz="2500" dirty="0" smtClean="0">
                <a:latin typeface="Times New Roman" panose="02020603050405020304" pitchFamily="18" charset="0"/>
                <a:cs typeface="Times New Roman" panose="02020603050405020304" pitchFamily="18" charset="0"/>
              </a:rPr>
              <a:t>n </a:t>
            </a:r>
            <a:r>
              <a:rPr lang="vi-VN" sz="2500" dirty="0">
                <a:latin typeface="Times New Roman" panose="02020603050405020304" pitchFamily="18" charset="0"/>
                <a:cs typeface="Times New Roman" panose="02020603050405020304" pitchFamily="18" charset="0"/>
              </a:rPr>
              <a:t>định thị </a:t>
            </a:r>
            <a:r>
              <a:rPr lang="vi-VN" sz="2500" dirty="0" smtClean="0">
                <a:latin typeface="Times New Roman" panose="02020603050405020304" pitchFamily="18" charset="0"/>
                <a:cs typeface="Times New Roman" panose="02020603050405020304" pitchFamily="18" charset="0"/>
              </a:rPr>
              <a:t>trường;</a:t>
            </a:r>
          </a:p>
          <a:p>
            <a:pPr marL="0" indent="0" algn="just">
              <a:buNone/>
            </a:pPr>
            <a:r>
              <a:rPr lang="vi-VN" sz="2500" dirty="0">
                <a:latin typeface="Times New Roman" panose="02020603050405020304" pitchFamily="18" charset="0"/>
                <a:cs typeface="Times New Roman" panose="02020603050405020304" pitchFamily="18" charset="0"/>
              </a:rPr>
              <a:t>+</a:t>
            </a:r>
            <a:r>
              <a:rPr lang="vi-VN" sz="2500" dirty="0" smtClean="0">
                <a:latin typeface="Times New Roman" panose="02020603050405020304" pitchFamily="18"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Đ</a:t>
            </a:r>
            <a:r>
              <a:rPr lang="vi-VN" sz="2500" dirty="0" smtClean="0">
                <a:latin typeface="Times New Roman" panose="02020603050405020304" pitchFamily="18" charset="0"/>
                <a:cs typeface="Times New Roman" panose="02020603050405020304" pitchFamily="18" charset="0"/>
              </a:rPr>
              <a:t>iều </a:t>
            </a:r>
            <a:r>
              <a:rPr lang="vi-VN" sz="2500" dirty="0">
                <a:latin typeface="Times New Roman" panose="02020603050405020304" pitchFamily="18" charset="0"/>
                <a:cs typeface="Times New Roman" panose="02020603050405020304" pitchFamily="18" charset="0"/>
              </a:rPr>
              <a:t>chỉnh cơ cấu kinh </a:t>
            </a:r>
            <a:r>
              <a:rPr lang="vi-VN" sz="2500" dirty="0" smtClean="0">
                <a:latin typeface="Times New Roman" panose="02020603050405020304" pitchFamily="18" charset="0"/>
                <a:cs typeface="Times New Roman" panose="02020603050405020304" pitchFamily="18" charset="0"/>
              </a:rPr>
              <a:t>tế;</a:t>
            </a:r>
          </a:p>
          <a:p>
            <a:pPr marL="0" indent="0" algn="just">
              <a:buNone/>
            </a:pPr>
            <a:r>
              <a:rPr lang="vi-VN" sz="2500" dirty="0">
                <a:latin typeface="Times New Roman" panose="02020603050405020304" pitchFamily="18" charset="0"/>
                <a:cs typeface="Times New Roman" panose="02020603050405020304" pitchFamily="18" charset="0"/>
              </a:rPr>
              <a:t>+</a:t>
            </a:r>
            <a:r>
              <a:rPr lang="vi-VN" sz="2500" dirty="0" smtClean="0">
                <a:latin typeface="Times New Roman" panose="02020603050405020304" pitchFamily="18"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G</a:t>
            </a:r>
            <a:r>
              <a:rPr lang="vi-VN" sz="2500" dirty="0" smtClean="0">
                <a:latin typeface="Times New Roman" panose="02020603050405020304" pitchFamily="18" charset="0"/>
                <a:cs typeface="Times New Roman" panose="02020603050405020304" pitchFamily="18" charset="0"/>
              </a:rPr>
              <a:t>óp </a:t>
            </a:r>
            <a:r>
              <a:rPr lang="vi-VN" sz="2500" dirty="0">
                <a:latin typeface="Times New Roman" panose="02020603050405020304" pitchFamily="18" charset="0"/>
                <a:cs typeface="Times New Roman" panose="02020603050405020304" pitchFamily="18" charset="0"/>
              </a:rPr>
              <a:t>phần đảm bảo kinh tế phát triển theo đúng định hướng của nhà nước.</a:t>
            </a:r>
          </a:p>
          <a:p>
            <a:pPr marL="0" indent="0" algn="just">
              <a:buNone/>
            </a:pPr>
            <a:endParaRPr lang="vi-VN"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733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76738" y="584338"/>
            <a:ext cx="9833913" cy="3880773"/>
          </a:xfrm>
        </p:spPr>
        <p:txBody>
          <a:bodyPr/>
          <a:lstStyle/>
          <a:p>
            <a:pPr marL="0" indent="0" algn="just">
              <a:buNone/>
            </a:pPr>
            <a:r>
              <a:rPr lang="vi-VN" sz="3000" dirty="0" smtClean="0">
                <a:latin typeface="Times New Roman" panose="02020603050405020304" pitchFamily="18" charset="0"/>
                <a:cs typeface="Times New Roman" panose="02020603050405020304" pitchFamily="18" charset="0"/>
              </a:rPr>
              <a:t>3</a:t>
            </a:r>
            <a:r>
              <a:rPr lang="vi-VN" sz="3000" b="1" dirty="0" smtClean="0">
                <a:latin typeface="Times New Roman" panose="02020603050405020304" pitchFamily="18" charset="0"/>
                <a:cs typeface="Times New Roman" panose="02020603050405020304" pitchFamily="18" charset="0"/>
              </a:rPr>
              <a:t>. Trách nhiệm của công dân:</a:t>
            </a:r>
            <a:endParaRPr lang="vi-VN" sz="3000" b="1" dirty="0">
              <a:latin typeface="Times New Roman" panose="02020603050405020304" pitchFamily="18" charset="0"/>
              <a:cs typeface="Times New Roman" panose="02020603050405020304" pitchFamily="18" charset="0"/>
            </a:endParaRPr>
          </a:p>
          <a:p>
            <a:pPr algn="just">
              <a:buFontTx/>
              <a:buChar char="-"/>
            </a:pPr>
            <a:r>
              <a:rPr lang="vi-VN" sz="2800" dirty="0" smtClean="0">
                <a:latin typeface="Times New Roman" panose="02020603050405020304" pitchFamily="18" charset="0"/>
                <a:cs typeface="Times New Roman" panose="02020603050405020304" pitchFamily="18" charset="0"/>
              </a:rPr>
              <a:t>Công dân phải sử dụng đúng đắn quyền tự do kinh doanh</a:t>
            </a:r>
          </a:p>
          <a:p>
            <a:pPr algn="just">
              <a:buFontTx/>
              <a:buChar char="-"/>
            </a:pPr>
            <a:r>
              <a:rPr lang="vi-VN" sz="2800" dirty="0" smtClean="0">
                <a:latin typeface="Times New Roman" panose="02020603050405020304" pitchFamily="18" charset="0"/>
                <a:cs typeface="Times New Roman" panose="02020603050405020304" pitchFamily="18" charset="0"/>
              </a:rPr>
              <a:t>Tuyên truyền, vận động gia đình, xã hội thực hiện đầy đủ nghĩa vụ đóng thuế để góp phần phát triển KT đất nước, làm cho dân giàu, nước mạnh.</a:t>
            </a:r>
          </a:p>
          <a:p>
            <a:pPr algn="just">
              <a:buFontTx/>
              <a:buChar char="-"/>
            </a:pPr>
            <a:r>
              <a:rPr lang="vi-VN" sz="2800" dirty="0" smtClean="0">
                <a:latin typeface="Times New Roman" panose="02020603050405020304" pitchFamily="18" charset="0"/>
                <a:cs typeface="Times New Roman" panose="02020603050405020304" pitchFamily="18" charset="0"/>
              </a:rPr>
              <a:t>Đấu tranh với những hiện tượng tiêu cực trong kinh doanh và thuế.</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298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739" y="320974"/>
            <a:ext cx="10234507" cy="5775026"/>
          </a:xfrm>
        </p:spPr>
        <p:txBody>
          <a:bodyPr>
            <a:normAutofit/>
          </a:bodyPr>
          <a:lstStyle/>
          <a:p>
            <a:pPr marL="0" indent="0">
              <a:buNone/>
            </a:pPr>
            <a:r>
              <a:rPr lang="vi-VN" sz="3500" b="1" dirty="0" smtClean="0">
                <a:latin typeface="Times New Roman" panose="02020603050405020304" pitchFamily="18" charset="0"/>
                <a:cs typeface="Times New Roman" panose="02020603050405020304" pitchFamily="18" charset="0"/>
              </a:rPr>
              <a:t>III. BÀI TẬP</a:t>
            </a:r>
          </a:p>
          <a:p>
            <a:pPr marL="0" indent="0">
              <a:buNone/>
            </a:pPr>
            <a:endParaRPr lang="vi-VN" sz="2500" b="1" dirty="0" smtClean="0">
              <a:latin typeface="Times New Roman" panose="02020603050405020304" pitchFamily="18" charset="0"/>
              <a:cs typeface="Times New Roman" panose="02020603050405020304" pitchFamily="18" charset="0"/>
            </a:endParaRPr>
          </a:p>
          <a:p>
            <a:pPr marL="0" indent="0">
              <a:buNone/>
            </a:pPr>
            <a:r>
              <a:rPr lang="vi-VN" sz="3200" b="1" dirty="0" smtClean="0">
                <a:latin typeface="Times New Roman" panose="02020603050405020304" pitchFamily="18" charset="0"/>
                <a:cs typeface="Times New Roman" panose="02020603050405020304" pitchFamily="18" charset="0"/>
              </a:rPr>
              <a:t>Bài tập 1</a:t>
            </a:r>
            <a:r>
              <a:rPr lang="vi-VN" sz="3200" dirty="0" smtClean="0">
                <a:latin typeface="Times New Roman" panose="02020603050405020304" pitchFamily="18" charset="0"/>
                <a:cs typeface="Times New Roman" panose="02020603050405020304" pitchFamily="18" charset="0"/>
              </a:rPr>
              <a:t>: </a:t>
            </a:r>
            <a:r>
              <a:rPr lang="vi-VN" sz="2800" dirty="0" smtClean="0">
                <a:solidFill>
                  <a:schemeClr val="tx1"/>
                </a:solidFill>
                <a:latin typeface="Times New Roman" panose="02020603050405020304" pitchFamily="18" charset="0"/>
                <a:cs typeface="Times New Roman" panose="02020603050405020304" pitchFamily="18" charset="0"/>
              </a:rPr>
              <a:t>Điền vào chỗ trống từ ngữ phù hợp để hoàn thành câu</a:t>
            </a:r>
          </a:p>
          <a:p>
            <a:pPr>
              <a:buAutoNum type="arabicPeriod"/>
            </a:pPr>
            <a:r>
              <a:rPr lang="vi-VN" sz="2800" dirty="0" smtClean="0">
                <a:solidFill>
                  <a:schemeClr val="tx1"/>
                </a:solidFill>
                <a:latin typeface="Times New Roman" panose="02020603050405020304" pitchFamily="18" charset="0"/>
                <a:cs typeface="Times New Roman" panose="02020603050405020304" pitchFamily="18" charset="0"/>
              </a:rPr>
              <a:t>Kinh doanh bao gồm các hoạt động ................................................</a:t>
            </a:r>
          </a:p>
          <a:p>
            <a:pPr>
              <a:buAutoNum type="arabicPeriod"/>
            </a:pPr>
            <a:r>
              <a:rPr lang="vi-VN" sz="3000" dirty="0" smtClean="0">
                <a:solidFill>
                  <a:schemeClr val="tx1"/>
                </a:solidFill>
                <a:latin typeface="Times New Roman" panose="02020603050405020304" pitchFamily="18" charset="0"/>
                <a:cs typeface="Times New Roman" panose="02020603050405020304" pitchFamily="18" charset="0"/>
              </a:rPr>
              <a:t>Đóng thuế là ...................... </a:t>
            </a:r>
            <a:r>
              <a:rPr lang="vi-VN" sz="3000" dirty="0">
                <a:solidFill>
                  <a:schemeClr val="tx1"/>
                </a:solidFill>
                <a:latin typeface="Times New Roman" panose="02020603050405020304" pitchFamily="18" charset="0"/>
                <a:cs typeface="Times New Roman" panose="02020603050405020304" pitchFamily="18" charset="0"/>
              </a:rPr>
              <a:t>c</a:t>
            </a:r>
            <a:r>
              <a:rPr lang="vi-VN" sz="3000" dirty="0" smtClean="0">
                <a:solidFill>
                  <a:schemeClr val="tx1"/>
                </a:solidFill>
                <a:latin typeface="Times New Roman" panose="02020603050405020304" pitchFamily="18" charset="0"/>
                <a:cs typeface="Times New Roman" panose="02020603050405020304" pitchFamily="18" charset="0"/>
              </a:rPr>
              <a:t>ủa công dân khi kinh doanh.</a:t>
            </a:r>
            <a:endParaRPr lang="vi-VN" sz="3000"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756364" y="2052359"/>
            <a:ext cx="5390607" cy="492443"/>
          </a:xfrm>
          <a:prstGeom prst="rect">
            <a:avLst/>
          </a:prstGeom>
          <a:noFill/>
        </p:spPr>
        <p:txBody>
          <a:bodyPr wrap="square" rtlCol="0">
            <a:spAutoFit/>
          </a:bodyPr>
          <a:lstStyle/>
          <a:p>
            <a:r>
              <a:rPr lang="vi-VN" sz="2600" dirty="0">
                <a:solidFill>
                  <a:srgbClr val="FF0000"/>
                </a:solidFill>
                <a:latin typeface="Times New Roman" panose="02020603050405020304" pitchFamily="18" charset="0"/>
                <a:cs typeface="Times New Roman" panose="02020603050405020304" pitchFamily="18" charset="0"/>
              </a:rPr>
              <a:t>s</a:t>
            </a:r>
            <a:r>
              <a:rPr lang="vi-VN" sz="2600" dirty="0" smtClean="0">
                <a:solidFill>
                  <a:srgbClr val="FF0000"/>
                </a:solidFill>
                <a:latin typeface="Times New Roman" panose="02020603050405020304" pitchFamily="18" charset="0"/>
                <a:cs typeface="Times New Roman" panose="02020603050405020304" pitchFamily="18" charset="0"/>
              </a:rPr>
              <a:t>ản xuất, dịch vụ, trao đổi hàng hóa</a:t>
            </a:r>
            <a:endParaRPr lang="vi-VN" sz="2600"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059783" y="2619122"/>
            <a:ext cx="1651554" cy="523220"/>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n</a:t>
            </a:r>
            <a:r>
              <a:rPr lang="vi-VN" sz="2800" dirty="0" smtClean="0">
                <a:solidFill>
                  <a:srgbClr val="FF0000"/>
                </a:solidFill>
                <a:latin typeface="Times New Roman" panose="02020603050405020304" pitchFamily="18" charset="0"/>
                <a:cs typeface="Times New Roman" panose="02020603050405020304" pitchFamily="18" charset="0"/>
              </a:rPr>
              <a:t>ghĩa vụ</a:t>
            </a:r>
            <a:endParaRPr lang="vi-VN"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016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128" y="365760"/>
            <a:ext cx="8596668" cy="818606"/>
          </a:xfrm>
        </p:spPr>
        <p:txBody>
          <a:bodyPr/>
          <a:lstStyle/>
          <a:p>
            <a:pPr algn="ctr"/>
            <a:r>
              <a:rPr lang="en-US" b="1" dirty="0" smtClean="0">
                <a:latin typeface="Times New Roman" panose="02020603050405020304" pitchFamily="18" charset="0"/>
                <a:cs typeface="Times New Roman" panose="02020603050405020304" pitchFamily="18" charset="0"/>
              </a:rPr>
              <a:t>Nội dung chính:</a:t>
            </a:r>
            <a:endParaRPr lang="vi-VN"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6043" y="1184366"/>
            <a:ext cx="8596668" cy="3880773"/>
          </a:xfrm>
        </p:spPr>
        <p:txBody>
          <a:bodyPr>
            <a:normAutofit/>
          </a:bodyPr>
          <a:lstStyle/>
          <a:p>
            <a:pPr marL="400050" indent="-400050">
              <a:buAutoNum type="romanUcPeriod"/>
            </a:pPr>
            <a:r>
              <a:rPr lang="en-US" sz="2800" dirty="0" smtClean="0">
                <a:latin typeface="Times New Roman" panose="02020603050405020304" pitchFamily="18" charset="0"/>
                <a:cs typeface="Times New Roman" panose="02020603050405020304" pitchFamily="18" charset="0"/>
              </a:rPr>
              <a:t>ĐẶT VẤN ĐỀ</a:t>
            </a:r>
          </a:p>
          <a:p>
            <a:pPr marL="400050" indent="-400050">
              <a:buAutoNum type="romanUcPeriod"/>
            </a:pPr>
            <a:r>
              <a:rPr lang="en-US" sz="2800" dirty="0" smtClean="0">
                <a:latin typeface="Times New Roman" panose="02020603050405020304" pitchFamily="18" charset="0"/>
                <a:cs typeface="Times New Roman" panose="02020603050405020304" pitchFamily="18" charset="0"/>
              </a:rPr>
              <a:t>NỘI DUNG BÀI HỌC</a:t>
            </a:r>
          </a:p>
          <a:p>
            <a:pPr>
              <a:buAutoNum type="arabicPeriod"/>
            </a:pPr>
            <a:r>
              <a:rPr lang="en-US" sz="2800" dirty="0" smtClean="0">
                <a:latin typeface="Times New Roman" panose="02020603050405020304" pitchFamily="18" charset="0"/>
                <a:cs typeface="Times New Roman" panose="02020603050405020304" pitchFamily="18" charset="0"/>
              </a:rPr>
              <a:t>Quyền tự do kinh doanh </a:t>
            </a:r>
          </a:p>
          <a:p>
            <a:pPr>
              <a:buAutoNum type="arabicPeriod"/>
            </a:pPr>
            <a:r>
              <a:rPr lang="en-US" sz="2800" dirty="0" smtClean="0">
                <a:latin typeface="Times New Roman" panose="02020603050405020304" pitchFamily="18" charset="0"/>
                <a:cs typeface="Times New Roman" panose="02020603050405020304" pitchFamily="18" charset="0"/>
              </a:rPr>
              <a:t>Thuế</a:t>
            </a:r>
          </a:p>
          <a:p>
            <a:pPr>
              <a:buAutoNum type="arabicPeriod"/>
            </a:pPr>
            <a:r>
              <a:rPr lang="en-US" sz="2800" dirty="0" smtClean="0">
                <a:latin typeface="Times New Roman" panose="02020603050405020304" pitchFamily="18" charset="0"/>
                <a:cs typeface="Times New Roman" panose="02020603050405020304" pitchFamily="18" charset="0"/>
              </a:rPr>
              <a:t>Trách nhiệm của công dân</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0142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sp>
        <p:nvSpPr>
          <p:cNvPr id="4" name="Content Placeholder 3"/>
          <p:cNvSpPr txBox="1">
            <a:spLocks noGrp="1"/>
          </p:cNvSpPr>
          <p:nvPr>
            <p:ph idx="1"/>
          </p:nvPr>
        </p:nvSpPr>
        <p:spPr>
          <a:xfrm>
            <a:off x="677334" y="1072018"/>
            <a:ext cx="8596668" cy="3877985"/>
          </a:xfrm>
          <a:prstGeom prst="rect">
            <a:avLst/>
          </a:prstGeom>
          <a:noFill/>
        </p:spPr>
        <p:txBody>
          <a:bodyPr wrap="square" rtlCol="0">
            <a:spAutoFit/>
          </a:bodyPr>
          <a:lstStyle/>
          <a:p>
            <a:pPr marL="0" indent="0">
              <a:buNone/>
            </a:pPr>
            <a:r>
              <a:rPr lang="vi-VN" sz="2800" b="1" dirty="0" smtClean="0">
                <a:latin typeface="Times New Roman" panose="02020603050405020304" pitchFamily="18" charset="0"/>
                <a:cs typeface="Times New Roman" panose="02020603050405020304" pitchFamily="18" charset="0"/>
              </a:rPr>
              <a:t>Bài tập 2</a:t>
            </a:r>
            <a:r>
              <a:rPr lang="vi-VN" sz="2800" dirty="0" smtClean="0">
                <a:latin typeface="Times New Roman" panose="02020603050405020304" pitchFamily="18" charset="0"/>
                <a:cs typeface="Times New Roman" panose="02020603050405020304" pitchFamily="18" charset="0"/>
              </a:rPr>
              <a:t>: Chọn phương án đúng nhất</a:t>
            </a:r>
          </a:p>
          <a:p>
            <a:pPr marL="0" indent="0">
              <a:buNone/>
            </a:pPr>
            <a:r>
              <a:rPr lang="vi-VN" sz="2800" b="1" i="1" dirty="0" smtClean="0">
                <a:latin typeface="Times New Roman" panose="02020603050405020304" pitchFamily="18" charset="0"/>
                <a:cs typeface="Times New Roman" panose="02020603050405020304" pitchFamily="18" charset="0"/>
              </a:rPr>
              <a:t>Câu 1: Thuế là khoản đóng góp có tính chất:</a:t>
            </a:r>
          </a:p>
          <a:p>
            <a:pPr marL="0" indent="0">
              <a:buNone/>
            </a:pPr>
            <a:r>
              <a:rPr lang="vi-VN" sz="2800" dirty="0" smtClean="0">
                <a:latin typeface="Times New Roman" panose="02020603050405020304" pitchFamily="18" charset="0"/>
                <a:cs typeface="Times New Roman" panose="02020603050405020304" pitchFamily="18" charset="0"/>
              </a:rPr>
              <a:t>A.Tự nguyện</a:t>
            </a:r>
          </a:p>
          <a:p>
            <a:pPr marL="0" indent="0">
              <a:buNone/>
            </a:pPr>
            <a:r>
              <a:rPr lang="vi-VN" sz="2800" dirty="0" smtClean="0">
                <a:latin typeface="Times New Roman" panose="02020603050405020304" pitchFamily="18" charset="0"/>
                <a:cs typeface="Times New Roman" panose="02020603050405020304" pitchFamily="18" charset="0"/>
              </a:rPr>
              <a:t>B. Bắt buộc</a:t>
            </a:r>
          </a:p>
          <a:p>
            <a:pPr marL="0" indent="0">
              <a:buNone/>
            </a:pPr>
            <a:r>
              <a:rPr lang="vi-VN" sz="2800" dirty="0" smtClean="0">
                <a:latin typeface="Times New Roman" panose="02020603050405020304" pitchFamily="18" charset="0"/>
                <a:cs typeface="Times New Roman" panose="02020603050405020304" pitchFamily="18" charset="0"/>
              </a:rPr>
              <a:t>C. Nhân đạo</a:t>
            </a:r>
          </a:p>
          <a:p>
            <a:pPr marL="0" indent="0">
              <a:buNone/>
            </a:pPr>
            <a:r>
              <a:rPr lang="vi-VN" sz="2800" dirty="0" smtClean="0">
                <a:latin typeface="Times New Roman" panose="02020603050405020304" pitchFamily="18" charset="0"/>
                <a:cs typeface="Times New Roman" panose="02020603050405020304" pitchFamily="18" charset="0"/>
              </a:rPr>
              <a:t>D. Quyên góp</a:t>
            </a:r>
          </a:p>
          <a:p>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92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mph" presetSubtype="0" fill="hold" nodeType="clickEffect">
                                  <p:stCondLst>
                                    <p:cond delay="0"/>
                                  </p:stCondLst>
                                  <p:childTnLst>
                                    <p:anim calcmode="discrete" valueType="str">
                                      <p:cBhvr override="childStyle">
                                        <p:cTn id="42" dur="2000" fill="hold"/>
                                        <p:tgtEl>
                                          <p:spTgt spid="4">
                                            <p:txEl>
                                              <p:pRg st="3" end="3"/>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43" fill="hold">
                      <p:stCondLst>
                        <p:cond delay="indefinite"/>
                      </p:stCondLst>
                      <p:childTnLst>
                        <p:par>
                          <p:cTn id="44" fill="hold">
                            <p:stCondLst>
                              <p:cond delay="0"/>
                            </p:stCondLst>
                            <p:childTnLst>
                              <p:par>
                                <p:cTn id="45" presetID="19" presetClass="emph" presetSubtype="0" fill="hold" nodeType="clickEffect">
                                  <p:stCondLst>
                                    <p:cond delay="0"/>
                                  </p:stCondLst>
                                  <p:childTnLst>
                                    <p:animClr clrSpc="rgb" dir="cw">
                                      <p:cBhvr override="childStyle">
                                        <p:cTn id="46" dur="500" fill="hold"/>
                                        <p:tgtEl>
                                          <p:spTgt spid="4">
                                            <p:txEl>
                                              <p:pRg st="3" end="3"/>
                                            </p:txEl>
                                          </p:spTgt>
                                        </p:tgtEl>
                                        <p:attrNameLst>
                                          <p:attrName>style.color</p:attrName>
                                        </p:attrNameLst>
                                      </p:cBhvr>
                                      <p:to>
                                        <a:schemeClr val="accent2"/>
                                      </p:to>
                                    </p:animClr>
                                    <p:animClr clrSpc="rgb" dir="cw">
                                      <p:cBhvr>
                                        <p:cTn id="47" dur="500" fill="hold"/>
                                        <p:tgtEl>
                                          <p:spTgt spid="4">
                                            <p:txEl>
                                              <p:pRg st="3" end="3"/>
                                            </p:txEl>
                                          </p:spTgt>
                                        </p:tgtEl>
                                        <p:attrNameLst>
                                          <p:attrName>fillcolor</p:attrName>
                                        </p:attrNameLst>
                                      </p:cBhvr>
                                      <p:to>
                                        <a:schemeClr val="accent2"/>
                                      </p:to>
                                    </p:animClr>
                                    <p:set>
                                      <p:cBhvr>
                                        <p:cTn id="48" dur="500" fill="hold"/>
                                        <p:tgtEl>
                                          <p:spTgt spid="4">
                                            <p:txEl>
                                              <p:pRg st="3" end="3"/>
                                            </p:txEl>
                                          </p:spTgt>
                                        </p:tgtEl>
                                        <p:attrNameLst>
                                          <p:attrName>fill.type</p:attrName>
                                        </p:attrNameLst>
                                      </p:cBhvr>
                                      <p:to>
                                        <p:strVal val="solid"/>
                                      </p:to>
                                    </p:set>
                                    <p:set>
                                      <p:cBhvr>
                                        <p:cTn id="49" dur="500" fill="hold"/>
                                        <p:tgtEl>
                                          <p:spTgt spid="4">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4" name="Content Placeholder 3"/>
          <p:cNvSpPr txBox="1">
            <a:spLocks noGrp="1"/>
          </p:cNvSpPr>
          <p:nvPr>
            <p:ph idx="1"/>
          </p:nvPr>
        </p:nvSpPr>
        <p:spPr>
          <a:xfrm>
            <a:off x="677334" y="1420360"/>
            <a:ext cx="8596668" cy="2913618"/>
          </a:xfrm>
          <a:prstGeom prst="rect">
            <a:avLst/>
          </a:prstGeom>
          <a:noFill/>
        </p:spPr>
        <p:txBody>
          <a:bodyPr wrap="square" rtlCol="0">
            <a:spAutoFit/>
          </a:bodyPr>
          <a:lstStyle/>
          <a:p>
            <a:r>
              <a:rPr lang="vi-VN" sz="3000" b="1" dirty="0" smtClean="0">
                <a:latin typeface="Times New Roman" panose="02020603050405020304" pitchFamily="18" charset="0"/>
                <a:cs typeface="Times New Roman" panose="02020603050405020304" pitchFamily="18" charset="0"/>
              </a:rPr>
              <a:t>Câu 2: Thuế không có tác dụng nào sau đây:</a:t>
            </a:r>
          </a:p>
          <a:p>
            <a:pPr marL="0" indent="0">
              <a:buNone/>
            </a:pPr>
            <a:r>
              <a:rPr lang="vi-VN" sz="3000" dirty="0" smtClean="0">
                <a:solidFill>
                  <a:schemeClr val="tx1">
                    <a:lumMod val="85000"/>
                    <a:lumOff val="15000"/>
                  </a:schemeClr>
                </a:solidFill>
                <a:latin typeface="Times New Roman" panose="02020603050405020304" pitchFamily="18" charset="0"/>
                <a:cs typeface="Times New Roman" panose="02020603050405020304" pitchFamily="18" charset="0"/>
              </a:rPr>
              <a:t>A.Ổn định thị trường</a:t>
            </a:r>
          </a:p>
          <a:p>
            <a:pPr marL="0" indent="0">
              <a:buNone/>
            </a:pPr>
            <a:r>
              <a:rPr lang="vi-VN" sz="3000" dirty="0" smtClean="0">
                <a:solidFill>
                  <a:schemeClr val="tx1">
                    <a:lumMod val="85000"/>
                    <a:lumOff val="15000"/>
                  </a:schemeClr>
                </a:solidFill>
                <a:latin typeface="Times New Roman" panose="02020603050405020304" pitchFamily="18" charset="0"/>
                <a:cs typeface="Times New Roman" panose="02020603050405020304" pitchFamily="18" charset="0"/>
              </a:rPr>
              <a:t>B. Thu lợi nhuận </a:t>
            </a:r>
          </a:p>
          <a:p>
            <a:pPr marL="0" indent="0">
              <a:buNone/>
            </a:pPr>
            <a:r>
              <a:rPr lang="vi-VN" sz="3000" dirty="0" smtClean="0">
                <a:solidFill>
                  <a:schemeClr val="tx1">
                    <a:lumMod val="85000"/>
                    <a:lumOff val="15000"/>
                  </a:schemeClr>
                </a:solidFill>
                <a:latin typeface="Times New Roman" panose="02020603050405020304" pitchFamily="18" charset="0"/>
                <a:cs typeface="Times New Roman" panose="02020603050405020304" pitchFamily="18" charset="0"/>
              </a:rPr>
              <a:t>C. Điều chỉnh cơ cấu kinh tế</a:t>
            </a:r>
          </a:p>
          <a:p>
            <a:pPr marL="0" indent="0">
              <a:buNone/>
            </a:pPr>
            <a:r>
              <a:rPr lang="vi-VN" sz="3000" dirty="0" smtClean="0">
                <a:solidFill>
                  <a:schemeClr val="tx1">
                    <a:lumMod val="85000"/>
                    <a:lumOff val="15000"/>
                  </a:schemeClr>
                </a:solidFill>
                <a:latin typeface="Times New Roman" panose="02020603050405020304" pitchFamily="18" charset="0"/>
                <a:cs typeface="Times New Roman" panose="02020603050405020304" pitchFamily="18" charset="0"/>
              </a:rPr>
              <a:t>D. Đảm bảo phát triển kinh tế</a:t>
            </a:r>
            <a:endParaRPr lang="vi-VN" sz="3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263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9" presetClass="emph" presetSubtype="0" fill="hold" nodeType="clickEffect">
                                  <p:stCondLst>
                                    <p:cond delay="0"/>
                                  </p:stCondLst>
                                  <p:childTnLst>
                                    <p:animClr clrSpc="rgb" dir="cw">
                                      <p:cBhvr override="childStyle">
                                        <p:cTn id="36" dur="500" fill="hold"/>
                                        <p:tgtEl>
                                          <p:spTgt spid="4">
                                            <p:txEl>
                                              <p:pRg st="2" end="2"/>
                                            </p:txEl>
                                          </p:spTgt>
                                        </p:tgtEl>
                                        <p:attrNameLst>
                                          <p:attrName>style.color</p:attrName>
                                        </p:attrNameLst>
                                      </p:cBhvr>
                                      <p:to>
                                        <a:schemeClr val="accent2"/>
                                      </p:to>
                                    </p:animClr>
                                    <p:animClr clrSpc="rgb" dir="cw">
                                      <p:cBhvr>
                                        <p:cTn id="37" dur="500" fill="hold"/>
                                        <p:tgtEl>
                                          <p:spTgt spid="4">
                                            <p:txEl>
                                              <p:pRg st="2" end="2"/>
                                            </p:txEl>
                                          </p:spTgt>
                                        </p:tgtEl>
                                        <p:attrNameLst>
                                          <p:attrName>fillcolor</p:attrName>
                                        </p:attrNameLst>
                                      </p:cBhvr>
                                      <p:to>
                                        <a:schemeClr val="accent2"/>
                                      </p:to>
                                    </p:animClr>
                                    <p:set>
                                      <p:cBhvr>
                                        <p:cTn id="38" dur="500" fill="hold"/>
                                        <p:tgtEl>
                                          <p:spTgt spid="4">
                                            <p:txEl>
                                              <p:pRg st="2" end="2"/>
                                            </p:txEl>
                                          </p:spTgt>
                                        </p:tgtEl>
                                        <p:attrNameLst>
                                          <p:attrName>fill.type</p:attrName>
                                        </p:attrNameLst>
                                      </p:cBhvr>
                                      <p:to>
                                        <p:strVal val="solid"/>
                                      </p:to>
                                    </p:set>
                                    <p:set>
                                      <p:cBhvr>
                                        <p:cTn id="39" dur="500" fill="hold"/>
                                        <p:tgtEl>
                                          <p:spTgt spid="4">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4" name="Content Placeholder 3"/>
          <p:cNvSpPr txBox="1">
            <a:spLocks noGrp="1"/>
          </p:cNvSpPr>
          <p:nvPr>
            <p:ph idx="1"/>
          </p:nvPr>
        </p:nvSpPr>
        <p:spPr>
          <a:xfrm>
            <a:off x="677334" y="1270000"/>
            <a:ext cx="9076266" cy="3318857"/>
          </a:xfrm>
          <a:prstGeom prst="rect">
            <a:avLst/>
          </a:prstGeom>
          <a:noFill/>
        </p:spPr>
        <p:txBody>
          <a:bodyPr wrap="square" rtlCol="0">
            <a:spAutoFit/>
          </a:bodyPr>
          <a:lstStyle/>
          <a:p>
            <a:r>
              <a:rPr lang="vi-VN" sz="2800" b="1" dirty="0" smtClean="0">
                <a:latin typeface="Times New Roman" panose="02020603050405020304" pitchFamily="18" charset="0"/>
                <a:cs typeface="Times New Roman" panose="02020603050405020304" pitchFamily="18" charset="0"/>
              </a:rPr>
              <a:t>Câu 3: Hành </a:t>
            </a:r>
            <a:r>
              <a:rPr lang="vi-VN" sz="2800" b="1" dirty="0">
                <a:latin typeface="Times New Roman" panose="02020603050405020304" pitchFamily="18" charset="0"/>
                <a:cs typeface="Times New Roman" panose="02020603050405020304" pitchFamily="18" charset="0"/>
              </a:rPr>
              <a:t>vi nào dưới đây </a:t>
            </a:r>
            <a:r>
              <a:rPr lang="vi-VN" sz="2800" b="1" dirty="0" smtClean="0">
                <a:latin typeface="Times New Roman" panose="02020603050405020304" pitchFamily="18" charset="0"/>
                <a:cs typeface="Times New Roman" panose="02020603050405020304" pitchFamily="18" charset="0"/>
              </a:rPr>
              <a:t>là </a:t>
            </a:r>
            <a:r>
              <a:rPr lang="vi-VN" sz="2800" b="1" dirty="0">
                <a:latin typeface="Times New Roman" panose="02020603050405020304" pitchFamily="18" charset="0"/>
                <a:cs typeface="Times New Roman" panose="02020603050405020304" pitchFamily="18" charset="0"/>
              </a:rPr>
              <a:t>kinh doanh hợp pháp ?</a:t>
            </a:r>
          </a:p>
          <a:p>
            <a:pPr marL="0" indent="0">
              <a:buNone/>
            </a:pPr>
            <a:r>
              <a:rPr lang="vi-VN" sz="2800" dirty="0">
                <a:latin typeface="Times New Roman" panose="02020603050405020304" pitchFamily="18" charset="0"/>
                <a:cs typeface="Times New Roman" panose="02020603050405020304" pitchFamily="18" charset="0"/>
              </a:rPr>
              <a:t>A. Có giấy phép kinh doanh, đóng thuế đầy đủ</a:t>
            </a:r>
          </a:p>
          <a:p>
            <a:pPr marL="0" indent="0">
              <a:buNone/>
            </a:pPr>
            <a:r>
              <a:rPr lang="vi-VN" sz="2800" dirty="0" smtClean="0">
                <a:latin typeface="Times New Roman" panose="02020603050405020304" pitchFamily="18" charset="0"/>
                <a:cs typeface="Times New Roman" panose="02020603050405020304" pitchFamily="18" charset="0"/>
              </a:rPr>
              <a:t>B. </a:t>
            </a:r>
            <a:r>
              <a:rPr lang="vi-VN" sz="2800" dirty="0">
                <a:latin typeface="Times New Roman" panose="02020603050405020304" pitchFamily="18" charset="0"/>
                <a:cs typeface="Times New Roman" panose="02020603050405020304" pitchFamily="18" charset="0"/>
              </a:rPr>
              <a:t>Trốn thuế , kinh doanh bất hợp pháp</a:t>
            </a:r>
          </a:p>
          <a:p>
            <a:pPr marL="0" indent="0">
              <a:buNone/>
            </a:pPr>
            <a:r>
              <a:rPr lang="vi-VN" sz="2800" dirty="0">
                <a:latin typeface="Times New Roman" panose="02020603050405020304" pitchFamily="18" charset="0"/>
                <a:cs typeface="Times New Roman" panose="02020603050405020304" pitchFamily="18" charset="0"/>
              </a:rPr>
              <a:t>C. Lấn chiếm vỉa hè để kinh doanh</a:t>
            </a:r>
          </a:p>
          <a:p>
            <a:pPr marL="0" indent="0">
              <a:buNone/>
            </a:pPr>
            <a:r>
              <a:rPr lang="vi-VN" sz="2800" dirty="0">
                <a:latin typeface="Times New Roman" panose="02020603050405020304" pitchFamily="18" charset="0"/>
                <a:cs typeface="Times New Roman" panose="02020603050405020304" pitchFamily="18" charset="0"/>
              </a:rPr>
              <a:t>D. Lấy hàng hóa không đảm bảo yêu cầu</a:t>
            </a:r>
          </a:p>
          <a:p>
            <a:pPr marL="0" indent="0">
              <a:buNone/>
            </a:pPr>
            <a:r>
              <a:rPr lang="vi-VN" sz="2800" dirty="0" smtClean="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03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9" presetClass="emph" presetSubtype="0" fill="hold" nodeType="clickEffect">
                                  <p:stCondLst>
                                    <p:cond delay="0"/>
                                  </p:stCondLst>
                                  <p:childTnLst>
                                    <p:animClr clrSpc="rgb" dir="cw">
                                      <p:cBhvr override="childStyle">
                                        <p:cTn id="48" dur="500" fill="hold"/>
                                        <p:tgtEl>
                                          <p:spTgt spid="4">
                                            <p:txEl>
                                              <p:pRg st="1" end="1"/>
                                            </p:txEl>
                                          </p:spTgt>
                                        </p:tgtEl>
                                        <p:attrNameLst>
                                          <p:attrName>style.color</p:attrName>
                                        </p:attrNameLst>
                                      </p:cBhvr>
                                      <p:to>
                                        <a:schemeClr val="accent2"/>
                                      </p:to>
                                    </p:animClr>
                                    <p:animClr clrSpc="rgb" dir="cw">
                                      <p:cBhvr>
                                        <p:cTn id="49" dur="500" fill="hold"/>
                                        <p:tgtEl>
                                          <p:spTgt spid="4">
                                            <p:txEl>
                                              <p:pRg st="1" end="1"/>
                                            </p:txEl>
                                          </p:spTgt>
                                        </p:tgtEl>
                                        <p:attrNameLst>
                                          <p:attrName>fillcolor</p:attrName>
                                        </p:attrNameLst>
                                      </p:cBhvr>
                                      <p:to>
                                        <a:schemeClr val="accent2"/>
                                      </p:to>
                                    </p:animClr>
                                    <p:set>
                                      <p:cBhvr>
                                        <p:cTn id="50" dur="500" fill="hold"/>
                                        <p:tgtEl>
                                          <p:spTgt spid="4">
                                            <p:txEl>
                                              <p:pRg st="1" end="1"/>
                                            </p:txEl>
                                          </p:spTgt>
                                        </p:tgtEl>
                                        <p:attrNameLst>
                                          <p:attrName>fill.type</p:attrName>
                                        </p:attrNameLst>
                                      </p:cBhvr>
                                      <p:to>
                                        <p:strVal val="solid"/>
                                      </p:to>
                                    </p:set>
                                    <p:set>
                                      <p:cBhvr>
                                        <p:cTn id="51" dur="500" fill="hold"/>
                                        <p:tgtEl>
                                          <p:spTgt spid="4">
                                            <p:txEl>
                                              <p:pRg st="1" end="1"/>
                                            </p:txEl>
                                          </p:spTgt>
                                        </p:tgtEl>
                                        <p:attrNameLst>
                                          <p:attrName>fill.on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27" presetClass="emph" presetSubtype="0" fill="remove" nodeType="clickEffect">
                                  <p:stCondLst>
                                    <p:cond delay="0"/>
                                  </p:stCondLst>
                                  <p:childTnLst>
                                    <p:animClr clrSpc="rgb" dir="cw">
                                      <p:cBhvr override="childStyle">
                                        <p:cTn id="55" dur="250" autoRev="1" fill="remove"/>
                                        <p:tgtEl>
                                          <p:spTgt spid="4">
                                            <p:txEl>
                                              <p:pRg st="1" end="1"/>
                                            </p:txEl>
                                          </p:spTgt>
                                        </p:tgtEl>
                                        <p:attrNameLst>
                                          <p:attrName>style.color</p:attrName>
                                        </p:attrNameLst>
                                      </p:cBhvr>
                                      <p:to>
                                        <a:schemeClr val="bg1"/>
                                      </p:to>
                                    </p:animClr>
                                    <p:animClr clrSpc="rgb" dir="cw">
                                      <p:cBhvr>
                                        <p:cTn id="56" dur="250" autoRev="1" fill="remove"/>
                                        <p:tgtEl>
                                          <p:spTgt spid="4">
                                            <p:txEl>
                                              <p:pRg st="1" end="1"/>
                                            </p:txEl>
                                          </p:spTgt>
                                        </p:tgtEl>
                                        <p:attrNameLst>
                                          <p:attrName>fillcolor</p:attrName>
                                        </p:attrNameLst>
                                      </p:cBhvr>
                                      <p:to>
                                        <a:schemeClr val="bg1"/>
                                      </p:to>
                                    </p:animClr>
                                    <p:set>
                                      <p:cBhvr>
                                        <p:cTn id="57" dur="250" autoRev="1" fill="remove"/>
                                        <p:tgtEl>
                                          <p:spTgt spid="4">
                                            <p:txEl>
                                              <p:pRg st="1" end="1"/>
                                            </p:txEl>
                                          </p:spTgt>
                                        </p:tgtEl>
                                        <p:attrNameLst>
                                          <p:attrName>fill.type</p:attrName>
                                        </p:attrNameLst>
                                      </p:cBhvr>
                                      <p:to>
                                        <p:strVal val="solid"/>
                                      </p:to>
                                    </p:set>
                                    <p:set>
                                      <p:cBhvr>
                                        <p:cTn id="58" dur="250" autoRev="1" fill="remove"/>
                                        <p:tgtEl>
                                          <p:spTgt spid="4">
                                            <p:txEl>
                                              <p:pRg st="1" end="1"/>
                                            </p:txEl>
                                          </p:spTgt>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19" presetClass="emph" presetSubtype="0" fill="hold" nodeType="clickEffect">
                                  <p:stCondLst>
                                    <p:cond delay="0"/>
                                  </p:stCondLst>
                                  <p:childTnLst>
                                    <p:animClr clrSpc="rgb" dir="cw">
                                      <p:cBhvr override="childStyle">
                                        <p:cTn id="62" dur="500" fill="hold"/>
                                        <p:tgtEl>
                                          <p:spTgt spid="4">
                                            <p:txEl>
                                              <p:pRg st="1" end="1"/>
                                            </p:txEl>
                                          </p:spTgt>
                                        </p:tgtEl>
                                        <p:attrNameLst>
                                          <p:attrName>style.color</p:attrName>
                                        </p:attrNameLst>
                                      </p:cBhvr>
                                      <p:to>
                                        <a:schemeClr val="accent2"/>
                                      </p:to>
                                    </p:animClr>
                                    <p:animClr clrSpc="rgb" dir="cw">
                                      <p:cBhvr>
                                        <p:cTn id="63" dur="500" fill="hold"/>
                                        <p:tgtEl>
                                          <p:spTgt spid="4">
                                            <p:txEl>
                                              <p:pRg st="1" end="1"/>
                                            </p:txEl>
                                          </p:spTgt>
                                        </p:tgtEl>
                                        <p:attrNameLst>
                                          <p:attrName>fillcolor</p:attrName>
                                        </p:attrNameLst>
                                      </p:cBhvr>
                                      <p:to>
                                        <a:schemeClr val="accent2"/>
                                      </p:to>
                                    </p:animClr>
                                    <p:set>
                                      <p:cBhvr>
                                        <p:cTn id="64" dur="500" fill="hold"/>
                                        <p:tgtEl>
                                          <p:spTgt spid="4">
                                            <p:txEl>
                                              <p:pRg st="1" end="1"/>
                                            </p:txEl>
                                          </p:spTgt>
                                        </p:tgtEl>
                                        <p:attrNameLst>
                                          <p:attrName>fill.type</p:attrName>
                                        </p:attrNameLst>
                                      </p:cBhvr>
                                      <p:to>
                                        <p:strVal val="solid"/>
                                      </p:to>
                                    </p:set>
                                    <p:set>
                                      <p:cBhvr>
                                        <p:cTn id="65" dur="500" fill="hold"/>
                                        <p:tgtEl>
                                          <p:spTgt spid="4">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3460" y="793344"/>
            <a:ext cx="8596668" cy="2393993"/>
          </a:xfrm>
        </p:spPr>
        <p:style>
          <a:lnRef idx="2">
            <a:schemeClr val="accent5"/>
          </a:lnRef>
          <a:fillRef idx="1">
            <a:schemeClr val="lt1"/>
          </a:fillRef>
          <a:effectRef idx="0">
            <a:schemeClr val="accent5"/>
          </a:effectRef>
          <a:fontRef idx="minor">
            <a:schemeClr val="dk1"/>
          </a:fontRef>
        </p:style>
        <p:txBody>
          <a:bodyPr>
            <a:normAutofit/>
          </a:bodyPr>
          <a:lstStyle/>
          <a:p>
            <a:pPr marL="0" indent="0" algn="ctr">
              <a:buNone/>
            </a:pPr>
            <a:r>
              <a:rPr lang="vi-VN" sz="2500" b="1" dirty="0" smtClean="0">
                <a:latin typeface="Times New Roman" panose="02020603050405020304" pitchFamily="18" charset="0"/>
                <a:cs typeface="Times New Roman" panose="02020603050405020304" pitchFamily="18" charset="0"/>
              </a:rPr>
              <a:t>HƯỚNG DẪN HỌC</a:t>
            </a:r>
          </a:p>
          <a:p>
            <a:pPr marL="457200" indent="-457200">
              <a:buAutoNum type="arabicPeriod"/>
            </a:pPr>
            <a:r>
              <a:rPr lang="vi-VN" sz="2500" dirty="0" smtClean="0">
                <a:latin typeface="Times New Roman" panose="02020603050405020304" pitchFamily="18" charset="0"/>
                <a:cs typeface="Times New Roman" panose="02020603050405020304" pitchFamily="18" charset="0"/>
              </a:rPr>
              <a:t>Ôn lại các nội dung của bài</a:t>
            </a:r>
          </a:p>
          <a:p>
            <a:pPr marL="457200" indent="-457200">
              <a:buAutoNum type="arabicPeriod"/>
            </a:pPr>
            <a:r>
              <a:rPr lang="vi-VN" sz="2500" dirty="0" smtClean="0">
                <a:latin typeface="Times New Roman" panose="02020603050405020304" pitchFamily="18" charset="0"/>
                <a:cs typeface="Times New Roman" panose="02020603050405020304" pitchFamily="18" charset="0"/>
              </a:rPr>
              <a:t>Làm bài tập: BT3 – SGK;  BT trong sách BT tình huống </a:t>
            </a:r>
            <a:endParaRPr lang="vi-VN"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0904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660" y="163067"/>
            <a:ext cx="8596668" cy="722811"/>
          </a:xfrm>
        </p:spPr>
        <p:txBody>
          <a:bodyPr/>
          <a:lstStyle/>
          <a:p>
            <a:r>
              <a:rPr lang="en-US" b="1" dirty="0" smtClean="0">
                <a:latin typeface="Times New Roman" panose="02020603050405020304" pitchFamily="18" charset="0"/>
                <a:cs typeface="Times New Roman" panose="02020603050405020304" pitchFamily="18" charset="0"/>
              </a:rPr>
              <a:t>I. ĐẶT VẤN ĐỀ</a:t>
            </a:r>
            <a:endParaRPr lang="vi-VN"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2549" y="3360747"/>
            <a:ext cx="10511245" cy="2595916"/>
          </a:xfrm>
        </p:spPr>
        <p:txBody>
          <a:bodyPr>
            <a:noAutofit/>
          </a:bodyPr>
          <a:lstStyle/>
          <a:p>
            <a:pPr marL="0" indent="0">
              <a:buNone/>
            </a:pPr>
            <a:r>
              <a:rPr lang="en-US" sz="2600" b="1" dirty="0" smtClean="0">
                <a:latin typeface="Times New Roman" panose="02020603050405020304" pitchFamily="18" charset="0"/>
                <a:cs typeface="Times New Roman" panose="02020603050405020304" pitchFamily="18" charset="0"/>
              </a:rPr>
              <a:t>Nhóm 1</a:t>
            </a:r>
            <a:r>
              <a:rPr lang="en-US" sz="2600" dirty="0" smtClean="0">
                <a:latin typeface="Times New Roman" panose="02020603050405020304" pitchFamily="18" charset="0"/>
                <a:cs typeface="Times New Roman" panose="02020603050405020304" pitchFamily="18" charset="0"/>
              </a:rPr>
              <a:t>: X có hành vi gì? Hành vi </a:t>
            </a:r>
            <a:r>
              <a:rPr lang="en-US" sz="2600" dirty="0" err="1" smtClean="0">
                <a:latin typeface="Times New Roman" panose="02020603050405020304" pitchFamily="18" charset="0"/>
                <a:cs typeface="Times New Roman" panose="02020603050405020304" pitchFamily="18" charset="0"/>
              </a:rPr>
              <a:t>vi</a:t>
            </a:r>
            <a:r>
              <a:rPr lang="en-US" sz="2600" dirty="0" smtClean="0">
                <a:latin typeface="Times New Roman" panose="02020603050405020304" pitchFamily="18" charset="0"/>
                <a:cs typeface="Times New Roman" panose="02020603050405020304" pitchFamily="18" charset="0"/>
              </a:rPr>
              <a:t> phạm của X thuộc lĩnh vực nào?</a:t>
            </a:r>
          </a:p>
          <a:p>
            <a:pPr marL="0" indent="0">
              <a:buNone/>
            </a:pPr>
            <a:r>
              <a:rPr lang="en-US" sz="2600" b="1" dirty="0" smtClean="0">
                <a:latin typeface="Times New Roman" panose="02020603050405020304" pitchFamily="18" charset="0"/>
                <a:cs typeface="Times New Roman" panose="02020603050405020304" pitchFamily="18" charset="0"/>
              </a:rPr>
              <a:t>Nhóm 2</a:t>
            </a:r>
            <a:r>
              <a:rPr lang="en-US" sz="2600" dirty="0" smtClean="0">
                <a:latin typeface="Times New Roman" panose="02020603050405020304" pitchFamily="18" charset="0"/>
                <a:cs typeface="Times New Roman" panose="02020603050405020304" pitchFamily="18" charset="0"/>
              </a:rPr>
              <a:t>: Em có nhận xét gì về mức thuế của các mặt hàng đã nêu ở mục 2?</a:t>
            </a:r>
          </a:p>
          <a:p>
            <a:pPr marL="0" indent="0">
              <a:buNone/>
            </a:pPr>
            <a:r>
              <a:rPr lang="en-US" sz="2600" b="1" dirty="0">
                <a:latin typeface="Times New Roman" panose="02020603050405020304" pitchFamily="18" charset="0"/>
                <a:cs typeface="Times New Roman" panose="02020603050405020304" pitchFamily="18" charset="0"/>
              </a:rPr>
              <a:t> </a:t>
            </a:r>
            <a:r>
              <a:rPr lang="en-US" sz="2600" b="1" dirty="0" smtClean="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Theo em, mức thuế được quy định như vậy có ý nghĩa như thế nào?</a:t>
            </a:r>
          </a:p>
          <a:p>
            <a:pPr marL="0" indent="0">
              <a:buNone/>
            </a:pPr>
            <a:r>
              <a:rPr lang="en-US" sz="2600" b="1" dirty="0" smtClean="0">
                <a:latin typeface="Times New Roman" panose="02020603050405020304" pitchFamily="18" charset="0"/>
                <a:cs typeface="Times New Roman" panose="02020603050405020304" pitchFamily="18" charset="0"/>
              </a:rPr>
              <a:t>Nhóm 3</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N</a:t>
            </a:r>
            <a:r>
              <a:rPr lang="en-US" sz="2600" dirty="0" smtClean="0">
                <a:latin typeface="Times New Roman" panose="02020603050405020304" pitchFamily="18" charset="0"/>
                <a:cs typeface="Times New Roman" panose="02020603050405020304" pitchFamily="18" charset="0"/>
              </a:rPr>
              <a:t>hững thông tin trong phần đặt vấn đề giúp em hiểu được điều gì?</a:t>
            </a:r>
            <a:endParaRPr lang="vi-VN" sz="2600" dirty="0">
              <a:latin typeface="Times New Roman" panose="02020603050405020304" pitchFamily="18" charset="0"/>
              <a:cs typeface="Times New Roman" panose="02020603050405020304" pitchFamily="18" charset="0"/>
            </a:endParaRPr>
          </a:p>
        </p:txBody>
      </p:sp>
      <p:sp>
        <p:nvSpPr>
          <p:cNvPr id="4" name="Explosion 1 3"/>
          <p:cNvSpPr/>
          <p:nvPr/>
        </p:nvSpPr>
        <p:spPr>
          <a:xfrm>
            <a:off x="3039291" y="722811"/>
            <a:ext cx="3474720" cy="255955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p:cNvSpPr txBox="1"/>
          <p:nvPr/>
        </p:nvSpPr>
        <p:spPr>
          <a:xfrm>
            <a:off x="3540034" y="1780465"/>
            <a:ext cx="2473234" cy="461665"/>
          </a:xfrm>
          <a:prstGeom prst="rect">
            <a:avLst/>
          </a:prstGeom>
          <a:noFill/>
        </p:spPr>
        <p:txBody>
          <a:bodyPr wrap="square" rtlCol="0">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Thảo luận nhóm</a:t>
            </a:r>
            <a:endParaRPr lang="vi-VN"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331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613" y="732384"/>
            <a:ext cx="10260633" cy="3880773"/>
          </a:xfrm>
        </p:spPr>
        <p:txBody>
          <a:bodyPr>
            <a:noAutofit/>
          </a:bodyPr>
          <a:lstStyle/>
          <a:p>
            <a:pPr algn="just">
              <a:buAutoNum type="arabicPeriod"/>
            </a:pPr>
            <a:r>
              <a:rPr lang="en-US" sz="2500" dirty="0" smtClean="0">
                <a:latin typeface="Times New Roman" panose="02020603050405020304" pitchFamily="18" charset="0"/>
                <a:cs typeface="Times New Roman" panose="02020603050405020304" pitchFamily="18" charset="0"/>
              </a:rPr>
              <a:t>Hành vi của X mang tính chất lừa đảo, làm hàng giả - Vi phạm PL về kinh doanh (thuộc lĩnh vực sản xuất, buôn bán).</a:t>
            </a:r>
          </a:p>
          <a:p>
            <a:pPr algn="just">
              <a:buAutoNum type="arabicPeriod"/>
            </a:pPr>
            <a:r>
              <a:rPr lang="en-US" sz="2500" dirty="0" smtClean="0">
                <a:latin typeface="Times New Roman" panose="02020603050405020304" pitchFamily="18" charset="0"/>
                <a:cs typeface="Times New Roman" panose="02020603050405020304" pitchFamily="18" charset="0"/>
              </a:rPr>
              <a:t>Mức thuế của các mặt hàng chênh lệch cao thấp khác nhau.</a:t>
            </a:r>
          </a:p>
          <a:p>
            <a:pPr marL="0" indent="0" algn="just">
              <a:buNone/>
            </a:pPr>
            <a:r>
              <a:rPr lang="en-US" sz="2500" dirty="0" smtClean="0">
                <a:latin typeface="Times New Roman" panose="02020603050405020304" pitchFamily="18" charset="0"/>
                <a:cs typeface="Times New Roman" panose="02020603050405020304" pitchFamily="18" charset="0"/>
              </a:rPr>
              <a:t>     Mức thuế cao là để hạn chế các mặt hàng xa xỉ, không cần thiết với đời sống nhân dân (thuốc lá, rượu,…).</a:t>
            </a:r>
          </a:p>
          <a:p>
            <a:pPr marL="0" indent="0" algn="just">
              <a:buNone/>
            </a:pPr>
            <a:r>
              <a:rPr lang="en-US" sz="2500" dirty="0">
                <a:latin typeface="Times New Roman" panose="02020603050405020304" pitchFamily="18" charset="0"/>
                <a:cs typeface="Times New Roman" panose="02020603050405020304" pitchFamily="18" charset="0"/>
              </a:rPr>
              <a:t> </a:t>
            </a:r>
            <a:r>
              <a:rPr lang="en-US" sz="2500" dirty="0" smtClean="0">
                <a:latin typeface="Times New Roman" panose="02020603050405020304" pitchFamily="18" charset="0"/>
                <a:cs typeface="Times New Roman" panose="02020603050405020304" pitchFamily="18" charset="0"/>
              </a:rPr>
              <a:t>    Mức thuế thấp là để khuyến khích sản xuất, kinh doanh các mặt hàng cần thiết với đời sống (nước sạch, đồ dùng dạy học,…).</a:t>
            </a:r>
          </a:p>
          <a:p>
            <a:pPr marL="0" indent="0" algn="just">
              <a:buNone/>
            </a:pPr>
            <a:endParaRPr lang="en-US" sz="2500" dirty="0" smtClean="0">
              <a:latin typeface="Times New Roman" panose="02020603050405020304" pitchFamily="18" charset="0"/>
              <a:cs typeface="Times New Roman" panose="02020603050405020304" pitchFamily="18" charset="0"/>
            </a:endParaRPr>
          </a:p>
          <a:p>
            <a:pPr marL="0" indent="0" algn="just">
              <a:buNone/>
            </a:pPr>
            <a:r>
              <a:rPr lang="en-US" sz="2500" dirty="0" smtClean="0">
                <a:latin typeface="Times New Roman" panose="02020603050405020304" pitchFamily="18" charset="0"/>
                <a:cs typeface="Times New Roman" panose="02020603050405020304" pitchFamily="18" charset="0"/>
              </a:rPr>
              <a:t>-&gt; Bài học: </a:t>
            </a:r>
          </a:p>
          <a:p>
            <a:pPr marL="0" indent="0" algn="just">
              <a:buNone/>
            </a:pPr>
            <a:r>
              <a:rPr lang="en-US" sz="2500" dirty="0" smtClean="0">
                <a:latin typeface="Times New Roman" panose="02020603050405020304" pitchFamily="18" charset="0"/>
                <a:cs typeface="Times New Roman" panose="02020603050405020304" pitchFamily="18" charset="0"/>
              </a:rPr>
              <a:t>Qua thông tin cho thấy các quy định của pháp luật về kinh doanh, thuế. </a:t>
            </a:r>
            <a:endParaRPr lang="en-US" sz="2500" dirty="0" smtClean="0">
              <a:latin typeface="Times New Roman" panose="02020603050405020304" pitchFamily="18" charset="0"/>
              <a:cs typeface="Times New Roman" panose="02020603050405020304" pitchFamily="18" charset="0"/>
            </a:endParaRPr>
          </a:p>
          <a:p>
            <a:pPr marL="0" indent="0" algn="just">
              <a:buNone/>
            </a:pPr>
            <a:r>
              <a:rPr lang="en-US" sz="2500" dirty="0" smtClean="0">
                <a:latin typeface="Times New Roman" panose="02020603050405020304" pitchFamily="18" charset="0"/>
                <a:cs typeface="Times New Roman" panose="02020603050405020304" pitchFamily="18" charset="0"/>
              </a:rPr>
              <a:t>Việc </a:t>
            </a:r>
            <a:r>
              <a:rPr lang="en-US" sz="2500" dirty="0" smtClean="0">
                <a:latin typeface="Times New Roman" panose="02020603050405020304" pitchFamily="18" charset="0"/>
                <a:cs typeface="Times New Roman" panose="02020603050405020304" pitchFamily="18" charset="0"/>
              </a:rPr>
              <a:t>kinh doanh, sản xuất và thuế có liên quan đến đời sống con người, vì thế người kinh doanh phải tuân theo quy định của pháp luật.</a:t>
            </a:r>
            <a:endParaRPr lang="vi-VN" sz="25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09303" y="182881"/>
            <a:ext cx="2499360" cy="477054"/>
          </a:xfrm>
          <a:prstGeom prst="rect">
            <a:avLst/>
          </a:prstGeom>
          <a:noFill/>
        </p:spPr>
        <p:txBody>
          <a:bodyPr wrap="square" rtlCol="0">
            <a:spAutoFit/>
          </a:bodyPr>
          <a:lstStyle/>
          <a:p>
            <a:r>
              <a:rPr lang="en-US" sz="2500" dirty="0" smtClean="0">
                <a:latin typeface="Times New Roman" panose="02020603050405020304" pitchFamily="18" charset="0"/>
                <a:cs typeface="Times New Roman" panose="02020603050405020304" pitchFamily="18" charset="0"/>
              </a:rPr>
              <a:t>*</a:t>
            </a:r>
            <a:r>
              <a:rPr lang="en-US" sz="2500" smtClean="0">
                <a:latin typeface="Times New Roman" panose="02020603050405020304" pitchFamily="18" charset="0"/>
                <a:cs typeface="Times New Roman" panose="02020603050405020304" pitchFamily="18" charset="0"/>
              </a:rPr>
              <a:t>Nhận xét:</a:t>
            </a:r>
            <a:endParaRPr lang="vi-VN"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952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619" y="3738576"/>
            <a:ext cx="2126827" cy="2126827"/>
          </a:xfrm>
        </p:spPr>
      </p:pic>
      <p:sp>
        <p:nvSpPr>
          <p:cNvPr id="4" name="Cloud Callout 3"/>
          <p:cNvSpPr/>
          <p:nvPr/>
        </p:nvSpPr>
        <p:spPr>
          <a:xfrm rot="685158">
            <a:off x="2887492" y="1135955"/>
            <a:ext cx="5412532" cy="3301747"/>
          </a:xfrm>
          <a:prstGeom prst="cloudCallout">
            <a:avLst>
              <a:gd name="adj1" fmla="val -58861"/>
              <a:gd name="adj2" fmla="val 55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p:cNvSpPr txBox="1"/>
          <p:nvPr/>
        </p:nvSpPr>
        <p:spPr>
          <a:xfrm>
            <a:off x="3360010" y="2203267"/>
            <a:ext cx="4467496"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Quan sát tranh và cho biết: </a:t>
            </a:r>
          </a:p>
          <a:p>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Đây là hoạt động gì?</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endParaRPr lang="vi-VN" dirty="0"/>
          </a:p>
        </p:txBody>
      </p:sp>
    </p:spTree>
    <p:extLst>
      <p:ext uri="{BB962C8B-B14F-4D97-AF65-F5344CB8AC3E}">
        <p14:creationId xmlns:p14="http://schemas.microsoft.com/office/powerpoint/2010/main" val="423636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112" y="548521"/>
            <a:ext cx="4843577" cy="3315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970" y="581733"/>
            <a:ext cx="4866898" cy="3282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3300550" y="5233851"/>
            <a:ext cx="4484914"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-&gt; Hoạt động sản xuất</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492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789" y="609600"/>
            <a:ext cx="5279163" cy="35194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0125" y="609600"/>
            <a:ext cx="4698636" cy="35194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3335383" y="5312229"/>
            <a:ext cx="4162697"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-&gt; Hoạt động dịch vụ</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984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264" y="684613"/>
            <a:ext cx="4866603" cy="3505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041" y="678630"/>
            <a:ext cx="5042759" cy="35114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2936500" y="5268686"/>
            <a:ext cx="5886994"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-&gt; Hoạt động trao đổi hàng hóa</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12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1191476" y="2044563"/>
            <a:ext cx="8596668" cy="3880773"/>
          </a:xfrm>
        </p:spPr>
        <p:txBody>
          <a:bodyPr/>
          <a:lstStyle/>
          <a:p>
            <a:endParaRPr lang="vi-VN" dirty="0"/>
          </a:p>
        </p:txBody>
      </p:sp>
      <p:sp>
        <p:nvSpPr>
          <p:cNvPr id="4" name="Cloud Callout 3"/>
          <p:cNvSpPr/>
          <p:nvPr/>
        </p:nvSpPr>
        <p:spPr>
          <a:xfrm rot="1043469">
            <a:off x="2036790" y="766958"/>
            <a:ext cx="4184746" cy="3092530"/>
          </a:xfrm>
          <a:prstGeom prst="cloudCallout">
            <a:avLst>
              <a:gd name="adj1" fmla="val -51842"/>
              <a:gd name="adj2" fmla="val 615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p:cNvSpPr txBox="1"/>
          <p:nvPr/>
        </p:nvSpPr>
        <p:spPr>
          <a:xfrm>
            <a:off x="2297999" y="1797921"/>
            <a:ext cx="3824127" cy="86177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vi-VN" sz="2500" dirty="0" smtClean="0">
                <a:latin typeface="Times New Roman" panose="02020603050405020304" pitchFamily="18" charset="0"/>
                <a:cs typeface="Times New Roman" panose="02020603050405020304" pitchFamily="18" charset="0"/>
              </a:rPr>
              <a:t>Tất cả những hoạt động trên có mục đích chung là gì?</a:t>
            </a:r>
            <a:endParaRPr lang="vi-VN" sz="25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014650" y="4737454"/>
            <a:ext cx="5930537" cy="55399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vi-VN" sz="3000" dirty="0" smtClean="0">
                <a:solidFill>
                  <a:srgbClr val="FF0000"/>
                </a:solidFill>
                <a:latin typeface="Times New Roman" panose="02020603050405020304" pitchFamily="18" charset="0"/>
                <a:cs typeface="Times New Roman" panose="02020603050405020304" pitchFamily="18" charset="0"/>
              </a:rPr>
              <a:t>Mục đích chung: nhằm thu lợi nhuận</a:t>
            </a:r>
            <a:endParaRPr lang="vi-VN" sz="3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33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753</TotalTime>
  <Words>1321</Words>
  <Application>Microsoft Office PowerPoint</Application>
  <PresentationFormat>Widescreen</PresentationFormat>
  <Paragraphs>114</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Tahoma</vt:lpstr>
      <vt:lpstr>Times New Roman</vt:lpstr>
      <vt:lpstr>Trebuchet MS</vt:lpstr>
      <vt:lpstr>Wingdings 3</vt:lpstr>
      <vt:lpstr>Facet</vt:lpstr>
      <vt:lpstr>QUYỀN TỰ DO KINH DOANH VÀ NGHĨA VỤ ĐÓNG THUẾ</vt:lpstr>
      <vt:lpstr>Nội dung chính:</vt:lpstr>
      <vt:lpstr>I. ĐẶT VẤN ĐỀ</vt:lpstr>
      <vt:lpstr>PowerPoint Presentation</vt:lpstr>
      <vt:lpstr>PowerPoint Presentation</vt:lpstr>
      <vt:lpstr>PowerPoint Presentation</vt:lpstr>
      <vt:lpstr>PowerPoint Presentation</vt:lpstr>
      <vt:lpstr>PowerPoint Presentation</vt:lpstr>
      <vt:lpstr>PowerPoint Presentation</vt:lpstr>
      <vt:lpstr>II. 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00000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23. BÀI 13: QUYỀN TỰ DO KINH DOANH VÀ NGHĨA VỤ ĐÓNG THUẾ</dc:title>
  <dc:creator>MAYTINH</dc:creator>
  <cp:lastModifiedBy>MAYTINH</cp:lastModifiedBy>
  <cp:revision>75</cp:revision>
  <dcterms:created xsi:type="dcterms:W3CDTF">2020-03-29T02:03:07Z</dcterms:created>
  <dcterms:modified xsi:type="dcterms:W3CDTF">2020-04-03T13:54:43Z</dcterms:modified>
</cp:coreProperties>
</file>